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256"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91" r:id="rId26"/>
    <p:sldId id="280" r:id="rId27"/>
    <p:sldId id="281" r:id="rId28"/>
    <p:sldId id="282" r:id="rId29"/>
    <p:sldId id="283" r:id="rId30"/>
    <p:sldId id="284" r:id="rId31"/>
    <p:sldId id="285" r:id="rId32"/>
    <p:sldId id="286" r:id="rId33"/>
    <p:sldId id="287" r:id="rId34"/>
    <p:sldId id="288" r:id="rId35"/>
  </p:sldIdLst>
  <p:sldSz cx="9144000" cy="6858000" type="screen4x3"/>
  <p:notesSz cx="7026275" cy="93122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Segoe UI"/>
          <a:ea typeface="Segoe UI"/>
          <a:cs typeface="Segoe U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CACB"/>
          </a:solidFill>
        </a:fill>
      </a:tcStyle>
    </a:wholeTbl>
    <a:band2H>
      <a:tcTxStyle/>
      <a:tcStyle>
        <a:tcBdr/>
        <a:fill>
          <a:solidFill>
            <a:srgbClr val="F2E7E7"/>
          </a:solidFill>
        </a:fill>
      </a:tcStyle>
    </a:band2H>
    <a:firstCol>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Segoe UI"/>
          <a:ea typeface="Segoe UI"/>
          <a:cs typeface="Segoe U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Segoe UI"/>
          <a:ea typeface="Segoe UI"/>
          <a:cs typeface="Segoe U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Segoe UI"/>
          <a:ea typeface="Segoe UI"/>
          <a:cs typeface="Segoe U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Segoe UI"/>
          <a:ea typeface="Segoe UI"/>
          <a:cs typeface="Segoe U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Segoe UI"/>
          <a:ea typeface="Segoe UI"/>
          <a:cs typeface="Segoe U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Segoe UI"/>
          <a:ea typeface="Segoe UI"/>
          <a:cs typeface="Segoe U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Segoe UI"/>
          <a:ea typeface="Segoe UI"/>
          <a:cs typeface="Segoe U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Segoe UI"/>
          <a:ea typeface="Segoe UI"/>
          <a:cs typeface="Segoe U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Segoe UI"/>
          <a:ea typeface="Segoe UI"/>
          <a:cs typeface="Segoe U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Segoe UI"/>
          <a:ea typeface="Segoe UI"/>
          <a:cs typeface="Segoe U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Segoe UI"/>
          <a:ea typeface="Segoe UI"/>
          <a:cs typeface="Segoe U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Segoe UI"/>
          <a:ea typeface="Segoe UI"/>
          <a:cs typeface="Segoe U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p:cViewPr varScale="1">
        <p:scale>
          <a:sx n="117" d="100"/>
          <a:sy n="117" d="100"/>
        </p:scale>
        <p:origin x="148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BACA21-6BB7-4F89-B9E0-AF07219BE91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B381DC1F-4940-4226-929B-CEA7C7E1BA17}">
      <dgm:prSet phldrT="[Text]"/>
      <dgm:spPr/>
      <dgm:t>
        <a:bodyPr/>
        <a:lstStyle/>
        <a:p>
          <a:r>
            <a:rPr lang="en-US" dirty="0"/>
            <a:t>1</a:t>
          </a:r>
        </a:p>
      </dgm:t>
    </dgm:pt>
    <dgm:pt modelId="{C8F004DE-289F-4AB6-B959-F21E9DC481A9}" type="parTrans" cxnId="{FE120FC8-243F-4E3E-AA7C-A0FF1655BE5F}">
      <dgm:prSet/>
      <dgm:spPr/>
      <dgm:t>
        <a:bodyPr/>
        <a:lstStyle/>
        <a:p>
          <a:endParaRPr lang="en-US"/>
        </a:p>
      </dgm:t>
    </dgm:pt>
    <dgm:pt modelId="{A6D0A565-1CC6-46E7-B1B1-878EB564EA09}" type="sibTrans" cxnId="{FE120FC8-243F-4E3E-AA7C-A0FF1655BE5F}">
      <dgm:prSet/>
      <dgm:spPr/>
      <dgm:t>
        <a:bodyPr/>
        <a:lstStyle/>
        <a:p>
          <a:endParaRPr lang="en-US"/>
        </a:p>
      </dgm:t>
    </dgm:pt>
    <dgm:pt modelId="{84F5ACAA-8A18-4A05-982E-361B5C2FEF8D}">
      <dgm:prSet phldrT="[Text]" custT="1"/>
      <dgm:spPr/>
      <dgm:t>
        <a:bodyPr/>
        <a:lstStyle/>
        <a:p>
          <a:r>
            <a:rPr lang="en-US" sz="2400" dirty="0"/>
            <a:t>Remove safety cap from auto-injector</a:t>
          </a:r>
        </a:p>
      </dgm:t>
    </dgm:pt>
    <dgm:pt modelId="{60632C64-A246-45AF-9F4B-1A5C88111E49}" type="parTrans" cxnId="{93409F0C-E695-4FA3-9859-546E8939A65B}">
      <dgm:prSet/>
      <dgm:spPr/>
      <dgm:t>
        <a:bodyPr/>
        <a:lstStyle/>
        <a:p>
          <a:endParaRPr lang="en-US"/>
        </a:p>
      </dgm:t>
    </dgm:pt>
    <dgm:pt modelId="{4ADBF8FB-0897-4992-8055-7F66B9A73444}" type="sibTrans" cxnId="{93409F0C-E695-4FA3-9859-546E8939A65B}">
      <dgm:prSet/>
      <dgm:spPr/>
      <dgm:t>
        <a:bodyPr/>
        <a:lstStyle/>
        <a:p>
          <a:endParaRPr lang="en-US"/>
        </a:p>
      </dgm:t>
    </dgm:pt>
    <dgm:pt modelId="{8168A1B5-6869-4B3A-9764-0018787D6805}">
      <dgm:prSet phldrT="[Text]" custT="1"/>
      <dgm:spPr/>
      <dgm:t>
        <a:bodyPr/>
        <a:lstStyle/>
        <a:p>
          <a:r>
            <a:rPr lang="en-US" sz="2400" dirty="0"/>
            <a:t>Place auto-injector against outer thigh</a:t>
          </a:r>
        </a:p>
      </dgm:t>
    </dgm:pt>
    <dgm:pt modelId="{1D0F44AE-1EC2-4787-A90B-63834BE2F021}" type="parTrans" cxnId="{D946C999-8BBC-4909-ABBF-2BF16FD89809}">
      <dgm:prSet/>
      <dgm:spPr/>
      <dgm:t>
        <a:bodyPr/>
        <a:lstStyle/>
        <a:p>
          <a:endParaRPr lang="en-US"/>
        </a:p>
      </dgm:t>
    </dgm:pt>
    <dgm:pt modelId="{A27EC90A-748A-4AEE-89A2-0789216C0A75}" type="sibTrans" cxnId="{D946C999-8BBC-4909-ABBF-2BF16FD89809}">
      <dgm:prSet/>
      <dgm:spPr/>
      <dgm:t>
        <a:bodyPr/>
        <a:lstStyle/>
        <a:p>
          <a:endParaRPr lang="en-US"/>
        </a:p>
      </dgm:t>
    </dgm:pt>
    <dgm:pt modelId="{23FBB469-BCD9-489B-970B-E8426D997D47}">
      <dgm:prSet phldrT="[Text]"/>
      <dgm:spPr/>
      <dgm:t>
        <a:bodyPr/>
        <a:lstStyle/>
        <a:p>
          <a:r>
            <a:rPr lang="en-US" dirty="0"/>
            <a:t>2</a:t>
          </a:r>
        </a:p>
      </dgm:t>
    </dgm:pt>
    <dgm:pt modelId="{10C45C9F-85C9-4499-9408-A6F77889096F}" type="parTrans" cxnId="{5B0D4C84-087E-4546-A6AA-CBE913DD3D8E}">
      <dgm:prSet/>
      <dgm:spPr/>
      <dgm:t>
        <a:bodyPr/>
        <a:lstStyle/>
        <a:p>
          <a:endParaRPr lang="en-US"/>
        </a:p>
      </dgm:t>
    </dgm:pt>
    <dgm:pt modelId="{710B37B8-53E3-4433-92C5-07B3CAF9B7BE}" type="sibTrans" cxnId="{5B0D4C84-087E-4546-A6AA-CBE913DD3D8E}">
      <dgm:prSet/>
      <dgm:spPr/>
      <dgm:t>
        <a:bodyPr/>
        <a:lstStyle/>
        <a:p>
          <a:endParaRPr lang="en-US"/>
        </a:p>
      </dgm:t>
    </dgm:pt>
    <dgm:pt modelId="{9193A0E5-734F-4ACD-9BC6-CD140095DA1E}">
      <dgm:prSet phldrT="[Text]" custT="1"/>
      <dgm:spPr/>
      <dgm:t>
        <a:bodyPr/>
        <a:lstStyle/>
        <a:p>
          <a:r>
            <a:rPr lang="en-US" sz="2400" dirty="0"/>
            <a:t>Push auto-injector firmly against thigh until auto-injector activates</a:t>
          </a:r>
          <a:r>
            <a:rPr lang="en-US" sz="2800" dirty="0"/>
            <a:t>                                  </a:t>
          </a:r>
          <a:r>
            <a:rPr lang="en-US" sz="1900" dirty="0"/>
            <a:t>       *</a:t>
          </a:r>
          <a:r>
            <a:rPr lang="en-US" sz="1400" i="1" dirty="0"/>
            <a:t>For small children, hold thigh firmly in place before injecting</a:t>
          </a:r>
          <a:endParaRPr lang="en-US" sz="1400" dirty="0"/>
        </a:p>
      </dgm:t>
    </dgm:pt>
    <dgm:pt modelId="{C5E4D9E3-C3B0-4ECF-A85F-5EF728CD707E}" type="parTrans" cxnId="{15A0F2A7-B513-4F58-A5E2-EABED4189E90}">
      <dgm:prSet/>
      <dgm:spPr/>
      <dgm:t>
        <a:bodyPr/>
        <a:lstStyle/>
        <a:p>
          <a:endParaRPr lang="en-US"/>
        </a:p>
      </dgm:t>
    </dgm:pt>
    <dgm:pt modelId="{6BCC7C14-BBDC-4E55-82C3-E2EFF8E7701C}" type="sibTrans" cxnId="{15A0F2A7-B513-4F58-A5E2-EABED4189E90}">
      <dgm:prSet/>
      <dgm:spPr/>
      <dgm:t>
        <a:bodyPr/>
        <a:lstStyle/>
        <a:p>
          <a:endParaRPr lang="en-US"/>
        </a:p>
      </dgm:t>
    </dgm:pt>
    <dgm:pt modelId="{C7CAEF03-0FF8-4CCD-B951-758A1C391E4B}">
      <dgm:prSet phldrT="[Text]"/>
      <dgm:spPr/>
      <dgm:t>
        <a:bodyPr/>
        <a:lstStyle/>
        <a:p>
          <a:r>
            <a:rPr lang="en-US" dirty="0"/>
            <a:t>3</a:t>
          </a:r>
        </a:p>
      </dgm:t>
    </dgm:pt>
    <dgm:pt modelId="{8899458A-9E4F-460E-8A80-074592151D29}" type="parTrans" cxnId="{FB8ECFE5-C521-4C50-8E5F-8AE43314BE64}">
      <dgm:prSet/>
      <dgm:spPr/>
      <dgm:t>
        <a:bodyPr/>
        <a:lstStyle/>
        <a:p>
          <a:endParaRPr lang="en-US"/>
        </a:p>
      </dgm:t>
    </dgm:pt>
    <dgm:pt modelId="{93B5E61E-C93F-4121-A871-061F1398D905}" type="sibTrans" cxnId="{FB8ECFE5-C521-4C50-8E5F-8AE43314BE64}">
      <dgm:prSet/>
      <dgm:spPr/>
      <dgm:t>
        <a:bodyPr/>
        <a:lstStyle/>
        <a:p>
          <a:endParaRPr lang="en-US"/>
        </a:p>
      </dgm:t>
    </dgm:pt>
    <dgm:pt modelId="{1B6ADA20-00F7-4A50-B327-BD92F4E11DED}">
      <dgm:prSet phldrT="[Text]" custT="1"/>
      <dgm:spPr/>
      <dgm:t>
        <a:bodyPr/>
        <a:lstStyle/>
        <a:p>
          <a:r>
            <a:rPr lang="en-US" sz="2400" dirty="0"/>
            <a:t>Hold firmly in place </a:t>
          </a:r>
          <a:r>
            <a:rPr lang="en-US" sz="1400" dirty="0"/>
            <a:t>(</a:t>
          </a:r>
          <a:r>
            <a:rPr lang="en-US" sz="1400" i="1" dirty="0"/>
            <a:t>check directions for the auto-injector  for length of time to hold: 3 seconds or 10 seconds</a:t>
          </a:r>
          <a:r>
            <a:rPr lang="en-US" sz="1400" dirty="0"/>
            <a:t>)</a:t>
          </a:r>
        </a:p>
      </dgm:t>
    </dgm:pt>
    <dgm:pt modelId="{309F03C8-7A94-4706-A213-A03BD71A90A4}" type="parTrans" cxnId="{435133C0-1457-4FEC-B3E8-C151E2417D26}">
      <dgm:prSet/>
      <dgm:spPr/>
      <dgm:t>
        <a:bodyPr/>
        <a:lstStyle/>
        <a:p>
          <a:endParaRPr lang="en-US"/>
        </a:p>
      </dgm:t>
    </dgm:pt>
    <dgm:pt modelId="{82D4C1C8-1E50-4BAA-B1D5-52296B9B840E}" type="sibTrans" cxnId="{435133C0-1457-4FEC-B3E8-C151E2417D26}">
      <dgm:prSet/>
      <dgm:spPr/>
      <dgm:t>
        <a:bodyPr/>
        <a:lstStyle/>
        <a:p>
          <a:endParaRPr lang="en-US"/>
        </a:p>
      </dgm:t>
    </dgm:pt>
    <dgm:pt modelId="{4E0B06DF-6D85-4A0B-847C-0E4FB2251F20}">
      <dgm:prSet phldrT="[Text]" custT="1"/>
      <dgm:spPr/>
      <dgm:t>
        <a:bodyPr/>
        <a:lstStyle/>
        <a:p>
          <a:r>
            <a:rPr lang="en-US" sz="1800" dirty="0"/>
            <a:t>Keep device to give to EMS</a:t>
          </a:r>
        </a:p>
      </dgm:t>
    </dgm:pt>
    <dgm:pt modelId="{625022AB-A177-49AA-9495-211CD6D12936}" type="parTrans" cxnId="{A41CDE4A-8D9A-4F80-BA50-4E7EEDAB0AE4}">
      <dgm:prSet/>
      <dgm:spPr/>
      <dgm:t>
        <a:bodyPr/>
        <a:lstStyle/>
        <a:p>
          <a:endParaRPr lang="en-US"/>
        </a:p>
      </dgm:t>
    </dgm:pt>
    <dgm:pt modelId="{582DD478-2DC3-4563-A371-4D5DB350E13F}" type="sibTrans" cxnId="{A41CDE4A-8D9A-4F80-BA50-4E7EEDAB0AE4}">
      <dgm:prSet/>
      <dgm:spPr/>
      <dgm:t>
        <a:bodyPr/>
        <a:lstStyle/>
        <a:p>
          <a:endParaRPr lang="en-US"/>
        </a:p>
      </dgm:t>
    </dgm:pt>
    <dgm:pt modelId="{5C21A6D2-B3E9-4E88-8F9F-80BCEC4231BA}">
      <dgm:prSet phldrT="[Text]" custT="1"/>
      <dgm:spPr/>
      <dgm:t>
        <a:bodyPr/>
        <a:lstStyle/>
        <a:p>
          <a:r>
            <a:rPr lang="en-US" sz="1800" dirty="0"/>
            <a:t>Massage site for 10 seconds</a:t>
          </a:r>
        </a:p>
      </dgm:t>
    </dgm:pt>
    <dgm:pt modelId="{841B5EBD-8A3B-4DC2-BEEE-9AFDDF30FCE9}" type="parTrans" cxnId="{F83BA1DE-F9F1-4196-9E98-BBC9A545997F}">
      <dgm:prSet/>
      <dgm:spPr/>
      <dgm:t>
        <a:bodyPr/>
        <a:lstStyle/>
        <a:p>
          <a:endParaRPr lang="en-US"/>
        </a:p>
      </dgm:t>
    </dgm:pt>
    <dgm:pt modelId="{2BAE9023-5EFA-4D6D-9DC7-6798FF361DE0}" type="sibTrans" cxnId="{F83BA1DE-F9F1-4196-9E98-BBC9A545997F}">
      <dgm:prSet/>
      <dgm:spPr/>
      <dgm:t>
        <a:bodyPr/>
        <a:lstStyle/>
        <a:p>
          <a:endParaRPr lang="en-US"/>
        </a:p>
      </dgm:t>
    </dgm:pt>
    <dgm:pt modelId="{25D034F7-34CD-4DF9-94CE-93E5FA495574}" type="pres">
      <dgm:prSet presAssocID="{D0BACA21-6BB7-4F89-B9E0-AF07219BE91B}" presName="linearFlow" presStyleCnt="0">
        <dgm:presLayoutVars>
          <dgm:dir/>
          <dgm:animLvl val="lvl"/>
          <dgm:resizeHandles val="exact"/>
        </dgm:presLayoutVars>
      </dgm:prSet>
      <dgm:spPr/>
    </dgm:pt>
    <dgm:pt modelId="{ACA300F2-BF3A-4434-8E21-3FBDD8230C15}" type="pres">
      <dgm:prSet presAssocID="{B381DC1F-4940-4226-929B-CEA7C7E1BA17}" presName="composite" presStyleCnt="0"/>
      <dgm:spPr/>
    </dgm:pt>
    <dgm:pt modelId="{46CB9465-6BA3-4B91-B1B6-011EB57B3344}" type="pres">
      <dgm:prSet presAssocID="{B381DC1F-4940-4226-929B-CEA7C7E1BA17}" presName="parentText" presStyleLbl="alignNode1" presStyleIdx="0" presStyleCnt="3">
        <dgm:presLayoutVars>
          <dgm:chMax val="1"/>
          <dgm:bulletEnabled val="1"/>
        </dgm:presLayoutVars>
      </dgm:prSet>
      <dgm:spPr/>
    </dgm:pt>
    <dgm:pt modelId="{887E3D53-2305-4ABC-82B3-F779829237DD}" type="pres">
      <dgm:prSet presAssocID="{B381DC1F-4940-4226-929B-CEA7C7E1BA17}" presName="descendantText" presStyleLbl="alignAcc1" presStyleIdx="0" presStyleCnt="3">
        <dgm:presLayoutVars>
          <dgm:bulletEnabled val="1"/>
        </dgm:presLayoutVars>
      </dgm:prSet>
      <dgm:spPr/>
    </dgm:pt>
    <dgm:pt modelId="{942B56B4-27E8-4E19-A8A0-76A54178F26A}" type="pres">
      <dgm:prSet presAssocID="{A6D0A565-1CC6-46E7-B1B1-878EB564EA09}" presName="sp" presStyleCnt="0"/>
      <dgm:spPr/>
    </dgm:pt>
    <dgm:pt modelId="{6115510E-06B2-4077-BAEB-398217E71F4A}" type="pres">
      <dgm:prSet presAssocID="{23FBB469-BCD9-489B-970B-E8426D997D47}" presName="composite" presStyleCnt="0"/>
      <dgm:spPr/>
    </dgm:pt>
    <dgm:pt modelId="{90887204-17FA-4CEE-94F9-1A56FE5C6533}" type="pres">
      <dgm:prSet presAssocID="{23FBB469-BCD9-489B-970B-E8426D997D47}" presName="parentText" presStyleLbl="alignNode1" presStyleIdx="1" presStyleCnt="3">
        <dgm:presLayoutVars>
          <dgm:chMax val="1"/>
          <dgm:bulletEnabled val="1"/>
        </dgm:presLayoutVars>
      </dgm:prSet>
      <dgm:spPr/>
    </dgm:pt>
    <dgm:pt modelId="{28AB0B6B-895A-40D4-8291-7C20810B6976}" type="pres">
      <dgm:prSet presAssocID="{23FBB469-BCD9-489B-970B-E8426D997D47}" presName="descendantText" presStyleLbl="alignAcc1" presStyleIdx="1" presStyleCnt="3">
        <dgm:presLayoutVars>
          <dgm:bulletEnabled val="1"/>
        </dgm:presLayoutVars>
      </dgm:prSet>
      <dgm:spPr/>
    </dgm:pt>
    <dgm:pt modelId="{0FD6F0B7-9C60-47FC-A715-149F08B30707}" type="pres">
      <dgm:prSet presAssocID="{710B37B8-53E3-4433-92C5-07B3CAF9B7BE}" presName="sp" presStyleCnt="0"/>
      <dgm:spPr/>
    </dgm:pt>
    <dgm:pt modelId="{01CC8BB5-9440-4A24-8AD8-CF5938C2DBC5}" type="pres">
      <dgm:prSet presAssocID="{C7CAEF03-0FF8-4CCD-B951-758A1C391E4B}" presName="composite" presStyleCnt="0"/>
      <dgm:spPr/>
    </dgm:pt>
    <dgm:pt modelId="{CA4A0D13-4E21-409E-9122-7412F8C964EA}" type="pres">
      <dgm:prSet presAssocID="{C7CAEF03-0FF8-4CCD-B951-758A1C391E4B}" presName="parentText" presStyleLbl="alignNode1" presStyleIdx="2" presStyleCnt="3">
        <dgm:presLayoutVars>
          <dgm:chMax val="1"/>
          <dgm:bulletEnabled val="1"/>
        </dgm:presLayoutVars>
      </dgm:prSet>
      <dgm:spPr/>
    </dgm:pt>
    <dgm:pt modelId="{0F937FBE-3E55-43DF-AAF4-B5AFD655E4D3}" type="pres">
      <dgm:prSet presAssocID="{C7CAEF03-0FF8-4CCD-B951-758A1C391E4B}" presName="descendantText" presStyleLbl="alignAcc1" presStyleIdx="2" presStyleCnt="3">
        <dgm:presLayoutVars>
          <dgm:bulletEnabled val="1"/>
        </dgm:presLayoutVars>
      </dgm:prSet>
      <dgm:spPr/>
    </dgm:pt>
  </dgm:ptLst>
  <dgm:cxnLst>
    <dgm:cxn modelId="{30170B0A-53BB-48A0-8A6E-7A130B11FA0A}" type="presOf" srcId="{84F5ACAA-8A18-4A05-982E-361B5C2FEF8D}" destId="{887E3D53-2305-4ABC-82B3-F779829237DD}" srcOrd="0" destOrd="0" presId="urn:microsoft.com/office/officeart/2005/8/layout/chevron2"/>
    <dgm:cxn modelId="{93409F0C-E695-4FA3-9859-546E8939A65B}" srcId="{B381DC1F-4940-4226-929B-CEA7C7E1BA17}" destId="{84F5ACAA-8A18-4A05-982E-361B5C2FEF8D}" srcOrd="0" destOrd="0" parTransId="{60632C64-A246-45AF-9F4B-1A5C88111E49}" sibTransId="{4ADBF8FB-0897-4992-8055-7F66B9A73444}"/>
    <dgm:cxn modelId="{4AA0B317-8C61-46C8-9B9F-A044150E18E4}" type="presOf" srcId="{1B6ADA20-00F7-4A50-B327-BD92F4E11DED}" destId="{0F937FBE-3E55-43DF-AAF4-B5AFD655E4D3}" srcOrd="0" destOrd="0" presId="urn:microsoft.com/office/officeart/2005/8/layout/chevron2"/>
    <dgm:cxn modelId="{AA35B830-82B6-417A-B579-78310F4CB4A6}" type="presOf" srcId="{9193A0E5-734F-4ACD-9BC6-CD140095DA1E}" destId="{28AB0B6B-895A-40D4-8291-7C20810B6976}" srcOrd="0" destOrd="0" presId="urn:microsoft.com/office/officeart/2005/8/layout/chevron2"/>
    <dgm:cxn modelId="{A41CDE4A-8D9A-4F80-BA50-4E7EEDAB0AE4}" srcId="{C7CAEF03-0FF8-4CCD-B951-758A1C391E4B}" destId="{4E0B06DF-6D85-4A0B-847C-0E4FB2251F20}" srcOrd="2" destOrd="0" parTransId="{625022AB-A177-49AA-9495-211CD6D12936}" sibTransId="{582DD478-2DC3-4563-A371-4D5DB350E13F}"/>
    <dgm:cxn modelId="{4A75E24F-BAD3-4464-9DA0-CB228F7791FA}" type="presOf" srcId="{8168A1B5-6869-4B3A-9764-0018787D6805}" destId="{887E3D53-2305-4ABC-82B3-F779829237DD}" srcOrd="0" destOrd="1" presId="urn:microsoft.com/office/officeart/2005/8/layout/chevron2"/>
    <dgm:cxn modelId="{25C2B06A-9C70-4AAE-AB33-BAF59B6ED2EE}" type="presOf" srcId="{4E0B06DF-6D85-4A0B-847C-0E4FB2251F20}" destId="{0F937FBE-3E55-43DF-AAF4-B5AFD655E4D3}" srcOrd="0" destOrd="2" presId="urn:microsoft.com/office/officeart/2005/8/layout/chevron2"/>
    <dgm:cxn modelId="{5B0D4C84-087E-4546-A6AA-CBE913DD3D8E}" srcId="{D0BACA21-6BB7-4F89-B9E0-AF07219BE91B}" destId="{23FBB469-BCD9-489B-970B-E8426D997D47}" srcOrd="1" destOrd="0" parTransId="{10C45C9F-85C9-4499-9408-A6F77889096F}" sibTransId="{710B37B8-53E3-4433-92C5-07B3CAF9B7BE}"/>
    <dgm:cxn modelId="{7BC5DC91-2CF6-4FC3-A628-A07989B2A6CC}" type="presOf" srcId="{23FBB469-BCD9-489B-970B-E8426D997D47}" destId="{90887204-17FA-4CEE-94F9-1A56FE5C6533}" srcOrd="0" destOrd="0" presId="urn:microsoft.com/office/officeart/2005/8/layout/chevron2"/>
    <dgm:cxn modelId="{D946C999-8BBC-4909-ABBF-2BF16FD89809}" srcId="{B381DC1F-4940-4226-929B-CEA7C7E1BA17}" destId="{8168A1B5-6869-4B3A-9764-0018787D6805}" srcOrd="1" destOrd="0" parTransId="{1D0F44AE-1EC2-4787-A90B-63834BE2F021}" sibTransId="{A27EC90A-748A-4AEE-89A2-0789216C0A75}"/>
    <dgm:cxn modelId="{15A0F2A7-B513-4F58-A5E2-EABED4189E90}" srcId="{23FBB469-BCD9-489B-970B-E8426D997D47}" destId="{9193A0E5-734F-4ACD-9BC6-CD140095DA1E}" srcOrd="0" destOrd="0" parTransId="{C5E4D9E3-C3B0-4ECF-A85F-5EF728CD707E}" sibTransId="{6BCC7C14-BBDC-4E55-82C3-E2EFF8E7701C}"/>
    <dgm:cxn modelId="{7CFAAEAD-2238-477E-9F93-9CB27E185C63}" type="presOf" srcId="{C7CAEF03-0FF8-4CCD-B951-758A1C391E4B}" destId="{CA4A0D13-4E21-409E-9122-7412F8C964EA}" srcOrd="0" destOrd="0" presId="urn:microsoft.com/office/officeart/2005/8/layout/chevron2"/>
    <dgm:cxn modelId="{435133C0-1457-4FEC-B3E8-C151E2417D26}" srcId="{C7CAEF03-0FF8-4CCD-B951-758A1C391E4B}" destId="{1B6ADA20-00F7-4A50-B327-BD92F4E11DED}" srcOrd="0" destOrd="0" parTransId="{309F03C8-7A94-4706-A213-A03BD71A90A4}" sibTransId="{82D4C1C8-1E50-4BAA-B1D5-52296B9B840E}"/>
    <dgm:cxn modelId="{FE120FC8-243F-4E3E-AA7C-A0FF1655BE5F}" srcId="{D0BACA21-6BB7-4F89-B9E0-AF07219BE91B}" destId="{B381DC1F-4940-4226-929B-CEA7C7E1BA17}" srcOrd="0" destOrd="0" parTransId="{C8F004DE-289F-4AB6-B959-F21E9DC481A9}" sibTransId="{A6D0A565-1CC6-46E7-B1B1-878EB564EA09}"/>
    <dgm:cxn modelId="{F94871DD-5235-4831-A894-8F510CD65D40}" type="presOf" srcId="{D0BACA21-6BB7-4F89-B9E0-AF07219BE91B}" destId="{25D034F7-34CD-4DF9-94CE-93E5FA495574}" srcOrd="0" destOrd="0" presId="urn:microsoft.com/office/officeart/2005/8/layout/chevron2"/>
    <dgm:cxn modelId="{F83BA1DE-F9F1-4196-9E98-BBC9A545997F}" srcId="{C7CAEF03-0FF8-4CCD-B951-758A1C391E4B}" destId="{5C21A6D2-B3E9-4E88-8F9F-80BCEC4231BA}" srcOrd="1" destOrd="0" parTransId="{841B5EBD-8A3B-4DC2-BEEE-9AFDDF30FCE9}" sibTransId="{2BAE9023-5EFA-4D6D-9DC7-6798FF361DE0}"/>
    <dgm:cxn modelId="{DAA7E2DE-1851-4DD6-A8F3-D8F9EF68628F}" type="presOf" srcId="{5C21A6D2-B3E9-4E88-8F9F-80BCEC4231BA}" destId="{0F937FBE-3E55-43DF-AAF4-B5AFD655E4D3}" srcOrd="0" destOrd="1" presId="urn:microsoft.com/office/officeart/2005/8/layout/chevron2"/>
    <dgm:cxn modelId="{2C8568E1-0D8A-411D-BF24-1BF0749D4D62}" type="presOf" srcId="{B381DC1F-4940-4226-929B-CEA7C7E1BA17}" destId="{46CB9465-6BA3-4B91-B1B6-011EB57B3344}" srcOrd="0" destOrd="0" presId="urn:microsoft.com/office/officeart/2005/8/layout/chevron2"/>
    <dgm:cxn modelId="{FB8ECFE5-C521-4C50-8E5F-8AE43314BE64}" srcId="{D0BACA21-6BB7-4F89-B9E0-AF07219BE91B}" destId="{C7CAEF03-0FF8-4CCD-B951-758A1C391E4B}" srcOrd="2" destOrd="0" parTransId="{8899458A-9E4F-460E-8A80-074592151D29}" sibTransId="{93B5E61E-C93F-4121-A871-061F1398D905}"/>
    <dgm:cxn modelId="{81519B21-ABE5-4C1E-B22D-24BD4DE55DEE}" type="presParOf" srcId="{25D034F7-34CD-4DF9-94CE-93E5FA495574}" destId="{ACA300F2-BF3A-4434-8E21-3FBDD8230C15}" srcOrd="0" destOrd="0" presId="urn:microsoft.com/office/officeart/2005/8/layout/chevron2"/>
    <dgm:cxn modelId="{8F6B9A9E-184B-4CDE-BCD7-6865D8362BB3}" type="presParOf" srcId="{ACA300F2-BF3A-4434-8E21-3FBDD8230C15}" destId="{46CB9465-6BA3-4B91-B1B6-011EB57B3344}" srcOrd="0" destOrd="0" presId="urn:microsoft.com/office/officeart/2005/8/layout/chevron2"/>
    <dgm:cxn modelId="{CF48D499-E15F-477D-99BC-BF3AB9211EA6}" type="presParOf" srcId="{ACA300F2-BF3A-4434-8E21-3FBDD8230C15}" destId="{887E3D53-2305-4ABC-82B3-F779829237DD}" srcOrd="1" destOrd="0" presId="urn:microsoft.com/office/officeart/2005/8/layout/chevron2"/>
    <dgm:cxn modelId="{E70D3B7A-8952-4052-A2F5-56CDDA203564}" type="presParOf" srcId="{25D034F7-34CD-4DF9-94CE-93E5FA495574}" destId="{942B56B4-27E8-4E19-A8A0-76A54178F26A}" srcOrd="1" destOrd="0" presId="urn:microsoft.com/office/officeart/2005/8/layout/chevron2"/>
    <dgm:cxn modelId="{E63A39FF-E21D-413C-A83A-F1DFE17C82F8}" type="presParOf" srcId="{25D034F7-34CD-4DF9-94CE-93E5FA495574}" destId="{6115510E-06B2-4077-BAEB-398217E71F4A}" srcOrd="2" destOrd="0" presId="urn:microsoft.com/office/officeart/2005/8/layout/chevron2"/>
    <dgm:cxn modelId="{338A586E-8F99-4496-962C-814150559A4B}" type="presParOf" srcId="{6115510E-06B2-4077-BAEB-398217E71F4A}" destId="{90887204-17FA-4CEE-94F9-1A56FE5C6533}" srcOrd="0" destOrd="0" presId="urn:microsoft.com/office/officeart/2005/8/layout/chevron2"/>
    <dgm:cxn modelId="{B63F09AA-C81E-4978-80DE-94A1BB0C4BCD}" type="presParOf" srcId="{6115510E-06B2-4077-BAEB-398217E71F4A}" destId="{28AB0B6B-895A-40D4-8291-7C20810B6976}" srcOrd="1" destOrd="0" presId="urn:microsoft.com/office/officeart/2005/8/layout/chevron2"/>
    <dgm:cxn modelId="{6DC6720F-DF0E-42A3-ACEB-ED33D0B5E784}" type="presParOf" srcId="{25D034F7-34CD-4DF9-94CE-93E5FA495574}" destId="{0FD6F0B7-9C60-47FC-A715-149F08B30707}" srcOrd="3" destOrd="0" presId="urn:microsoft.com/office/officeart/2005/8/layout/chevron2"/>
    <dgm:cxn modelId="{91523124-5EFB-43C4-B920-4F2A5B790241}" type="presParOf" srcId="{25D034F7-34CD-4DF9-94CE-93E5FA495574}" destId="{01CC8BB5-9440-4A24-8AD8-CF5938C2DBC5}" srcOrd="4" destOrd="0" presId="urn:microsoft.com/office/officeart/2005/8/layout/chevron2"/>
    <dgm:cxn modelId="{22B7951A-A37A-427B-B311-4B12DB874B25}" type="presParOf" srcId="{01CC8BB5-9440-4A24-8AD8-CF5938C2DBC5}" destId="{CA4A0D13-4E21-409E-9122-7412F8C964EA}" srcOrd="0" destOrd="0" presId="urn:microsoft.com/office/officeart/2005/8/layout/chevron2"/>
    <dgm:cxn modelId="{50B1287B-D3E7-4FB0-9471-C04A6F2BEAE5}" type="presParOf" srcId="{01CC8BB5-9440-4A24-8AD8-CF5938C2DBC5}" destId="{0F937FBE-3E55-43DF-AAF4-B5AFD655E4D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B9465-6BA3-4B91-B1B6-011EB57B3344}">
      <dsp:nvSpPr>
        <dsp:cNvPr id="0" name=""/>
        <dsp:cNvSpPr/>
      </dsp:nvSpPr>
      <dsp:spPr>
        <a:xfrm rot="5400000">
          <a:off x="-246181" y="251033"/>
          <a:ext cx="1641210" cy="114884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1</a:t>
          </a:r>
        </a:p>
      </dsp:txBody>
      <dsp:txXfrm rot="-5400000">
        <a:off x="1" y="579276"/>
        <a:ext cx="1148847" cy="492363"/>
      </dsp:txXfrm>
    </dsp:sp>
    <dsp:sp modelId="{887E3D53-2305-4ABC-82B3-F779829237DD}">
      <dsp:nvSpPr>
        <dsp:cNvPr id="0" name=""/>
        <dsp:cNvSpPr/>
      </dsp:nvSpPr>
      <dsp:spPr>
        <a:xfrm rot="5400000">
          <a:off x="3812930" y="-2659231"/>
          <a:ext cx="1066786" cy="639495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Remove safety cap from auto-injector</a:t>
          </a:r>
        </a:p>
        <a:p>
          <a:pPr marL="228600" lvl="1" indent="-228600" algn="l" defTabSz="1066800">
            <a:lnSpc>
              <a:spcPct val="90000"/>
            </a:lnSpc>
            <a:spcBef>
              <a:spcPct val="0"/>
            </a:spcBef>
            <a:spcAft>
              <a:spcPct val="15000"/>
            </a:spcAft>
            <a:buChar char="•"/>
          </a:pPr>
          <a:r>
            <a:rPr lang="en-US" sz="2400" kern="1200" dirty="0"/>
            <a:t>Place auto-injector against outer thigh</a:t>
          </a:r>
        </a:p>
      </dsp:txBody>
      <dsp:txXfrm rot="-5400000">
        <a:off x="1148847" y="56928"/>
        <a:ext cx="6342876" cy="962634"/>
      </dsp:txXfrm>
    </dsp:sp>
    <dsp:sp modelId="{90887204-17FA-4CEE-94F9-1A56FE5C6533}">
      <dsp:nvSpPr>
        <dsp:cNvPr id="0" name=""/>
        <dsp:cNvSpPr/>
      </dsp:nvSpPr>
      <dsp:spPr>
        <a:xfrm rot="5400000">
          <a:off x="-246181" y="1698876"/>
          <a:ext cx="1641210" cy="114884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2</a:t>
          </a:r>
        </a:p>
      </dsp:txBody>
      <dsp:txXfrm rot="-5400000">
        <a:off x="1" y="2027119"/>
        <a:ext cx="1148847" cy="492363"/>
      </dsp:txXfrm>
    </dsp:sp>
    <dsp:sp modelId="{28AB0B6B-895A-40D4-8291-7C20810B6976}">
      <dsp:nvSpPr>
        <dsp:cNvPr id="0" name=""/>
        <dsp:cNvSpPr/>
      </dsp:nvSpPr>
      <dsp:spPr>
        <a:xfrm rot="5400000">
          <a:off x="3812930" y="-1211388"/>
          <a:ext cx="1066786" cy="639495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Push auto-injector firmly against thigh until auto-injector activates</a:t>
          </a:r>
          <a:r>
            <a:rPr lang="en-US" sz="2800" kern="1200" dirty="0"/>
            <a:t>                                  </a:t>
          </a:r>
          <a:r>
            <a:rPr lang="en-US" sz="1900" kern="1200" dirty="0"/>
            <a:t>       *</a:t>
          </a:r>
          <a:r>
            <a:rPr lang="en-US" sz="1400" i="1" kern="1200" dirty="0"/>
            <a:t>For small children, hold thigh firmly in place before injecting</a:t>
          </a:r>
          <a:endParaRPr lang="en-US" sz="1400" kern="1200" dirty="0"/>
        </a:p>
      </dsp:txBody>
      <dsp:txXfrm rot="-5400000">
        <a:off x="1148847" y="1504771"/>
        <a:ext cx="6342876" cy="962634"/>
      </dsp:txXfrm>
    </dsp:sp>
    <dsp:sp modelId="{CA4A0D13-4E21-409E-9122-7412F8C964EA}">
      <dsp:nvSpPr>
        <dsp:cNvPr id="0" name=""/>
        <dsp:cNvSpPr/>
      </dsp:nvSpPr>
      <dsp:spPr>
        <a:xfrm rot="5400000">
          <a:off x="-246181" y="3146719"/>
          <a:ext cx="1641210" cy="114884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3</a:t>
          </a:r>
        </a:p>
      </dsp:txBody>
      <dsp:txXfrm rot="-5400000">
        <a:off x="1" y="3474962"/>
        <a:ext cx="1148847" cy="492363"/>
      </dsp:txXfrm>
    </dsp:sp>
    <dsp:sp modelId="{0F937FBE-3E55-43DF-AAF4-B5AFD655E4D3}">
      <dsp:nvSpPr>
        <dsp:cNvPr id="0" name=""/>
        <dsp:cNvSpPr/>
      </dsp:nvSpPr>
      <dsp:spPr>
        <a:xfrm rot="5400000">
          <a:off x="3812930" y="236454"/>
          <a:ext cx="1066786" cy="639495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Hold firmly in place </a:t>
          </a:r>
          <a:r>
            <a:rPr lang="en-US" sz="1400" kern="1200" dirty="0"/>
            <a:t>(</a:t>
          </a:r>
          <a:r>
            <a:rPr lang="en-US" sz="1400" i="1" kern="1200" dirty="0"/>
            <a:t>check directions for the auto-injector  for length of time to hold: 3 seconds or 10 seconds</a:t>
          </a:r>
          <a:r>
            <a:rPr lang="en-US" sz="1400" kern="1200" dirty="0"/>
            <a:t>)</a:t>
          </a:r>
        </a:p>
        <a:p>
          <a:pPr marL="171450" lvl="1" indent="-171450" algn="l" defTabSz="800100">
            <a:lnSpc>
              <a:spcPct val="90000"/>
            </a:lnSpc>
            <a:spcBef>
              <a:spcPct val="0"/>
            </a:spcBef>
            <a:spcAft>
              <a:spcPct val="15000"/>
            </a:spcAft>
            <a:buChar char="•"/>
          </a:pPr>
          <a:r>
            <a:rPr lang="en-US" sz="1800" kern="1200" dirty="0"/>
            <a:t>Massage site for 10 seconds</a:t>
          </a:r>
        </a:p>
        <a:p>
          <a:pPr marL="171450" lvl="1" indent="-171450" algn="l" defTabSz="800100">
            <a:lnSpc>
              <a:spcPct val="90000"/>
            </a:lnSpc>
            <a:spcBef>
              <a:spcPct val="0"/>
            </a:spcBef>
            <a:spcAft>
              <a:spcPct val="15000"/>
            </a:spcAft>
            <a:buChar char="•"/>
          </a:pPr>
          <a:r>
            <a:rPr lang="en-US" sz="1800" kern="1200" dirty="0"/>
            <a:t>Keep device to give to EMS</a:t>
          </a:r>
        </a:p>
      </dsp:txBody>
      <dsp:txXfrm rot="-5400000">
        <a:off x="1148847" y="2952613"/>
        <a:ext cx="6342876" cy="9626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BA546A13-E4FB-407A-8A4D-9C47629E8D2C}" type="datetimeFigureOut">
              <a:rPr lang="en-US" smtClean="0"/>
              <a:pPr/>
              <a:t>5/3/22</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194576DF-C05C-445A-9E9A-E48014698B2F}"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xfrm>
            <a:off x="1184275" y="698500"/>
            <a:ext cx="4657725" cy="3492500"/>
          </a:xfrm>
          <a:prstGeom prst="rect">
            <a:avLst/>
          </a:prstGeom>
        </p:spPr>
        <p:txBody>
          <a:bodyPr lIns="93360" tIns="46680" rIns="93360" bIns="46680"/>
          <a:lstStyle/>
          <a:p>
            <a:endParaRPr/>
          </a:p>
        </p:txBody>
      </p:sp>
      <p:sp>
        <p:nvSpPr>
          <p:cNvPr id="91" name="Shape 91"/>
          <p:cNvSpPr>
            <a:spLocks noGrp="1"/>
          </p:cNvSpPr>
          <p:nvPr>
            <p:ph type="body" sz="quarter" idx="1"/>
          </p:nvPr>
        </p:nvSpPr>
        <p:spPr>
          <a:xfrm>
            <a:off x="936837" y="4423331"/>
            <a:ext cx="5152602" cy="4190524"/>
          </a:xfrm>
          <a:prstGeom prst="rect">
            <a:avLst/>
          </a:prstGeom>
        </p:spPr>
        <p:txBody>
          <a:bodyPr lIns="93360" tIns="46680" rIns="93360" bIns="46680"/>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4" name="Shape 14"/>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1" name="Shape 21"/>
          <p:cNvSpPr/>
          <p:nvPr/>
        </p:nvSpPr>
        <p:spPr>
          <a:xfrm>
            <a:off x="-1" y="5970587"/>
            <a:ext cx="9144002" cy="88741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2" name="Shape 22"/>
          <p:cNvSpPr/>
          <p:nvPr/>
        </p:nvSpPr>
        <p:spPr>
          <a:xfrm>
            <a:off x="-9526" y="6053137"/>
            <a:ext cx="2249489" cy="712789"/>
          </a:xfrm>
          <a:prstGeom prst="rect">
            <a:avLst/>
          </a:prstGeom>
          <a:solidFill>
            <a:srgbClr val="00538E"/>
          </a:solidFill>
          <a:ln w="12700">
            <a:miter lim="400000"/>
          </a:ln>
        </p:spPr>
        <p:txBody>
          <a:bodyPr lIns="45719" rIns="45719" anchor="ctr"/>
          <a:lstStyle/>
          <a:p>
            <a:pPr algn="ctr">
              <a:defRPr>
                <a:solidFill>
                  <a:srgbClr val="FFFFFF"/>
                </a:solidFill>
              </a:defRPr>
            </a:pPr>
            <a:endParaRPr/>
          </a:p>
        </p:txBody>
      </p:sp>
      <p:sp>
        <p:nvSpPr>
          <p:cNvPr id="23" name="Shape 23"/>
          <p:cNvSpPr/>
          <p:nvPr/>
        </p:nvSpPr>
        <p:spPr>
          <a:xfrm>
            <a:off x="2359025" y="6043612"/>
            <a:ext cx="6784975" cy="714376"/>
          </a:xfrm>
          <a:prstGeom prst="rect">
            <a:avLst/>
          </a:prstGeom>
          <a:solidFill>
            <a:srgbClr val="C00000"/>
          </a:solidFill>
          <a:ln w="12700">
            <a:miter lim="400000"/>
          </a:ln>
        </p:spPr>
        <p:txBody>
          <a:bodyPr lIns="45719" rIns="45719" anchor="ctr"/>
          <a:lstStyle/>
          <a:p>
            <a:pPr algn="ctr">
              <a:defRPr>
                <a:solidFill>
                  <a:srgbClr val="FFFFFF"/>
                </a:solidFill>
              </a:defRPr>
            </a:pPr>
            <a:endParaRPr/>
          </a:p>
        </p:txBody>
      </p:sp>
      <p:sp>
        <p:nvSpPr>
          <p:cNvPr id="24" name="Shape 24"/>
          <p:cNvSpPr>
            <a:spLocks noGrp="1"/>
          </p:cNvSpPr>
          <p:nvPr>
            <p:ph type="sldNum" sz="quarter" idx="2"/>
          </p:nvPr>
        </p:nvSpPr>
        <p:spPr>
          <a:xfrm>
            <a:off x="8241625" y="265430"/>
            <a:ext cx="356950" cy="307340"/>
          </a:xfrm>
          <a:prstGeom prst="rect">
            <a:avLst/>
          </a:prstGeom>
        </p:spPr>
        <p:txBody>
          <a:bodyPr/>
          <a:lstStyle>
            <a:lvl1pPr>
              <a:defRPr>
                <a:solidFill>
                  <a:srgbClr val="336699"/>
                </a:solidFill>
              </a:defRPr>
            </a:lvl1p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31" name="Shape 31"/>
          <p:cNvSpPr/>
          <p:nvPr/>
        </p:nvSpPr>
        <p:spPr>
          <a:xfrm>
            <a:off x="-1" y="1523999"/>
            <a:ext cx="9144002" cy="1143002"/>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2" name="Shape 32"/>
          <p:cNvSpPr/>
          <p:nvPr/>
        </p:nvSpPr>
        <p:spPr>
          <a:xfrm>
            <a:off x="0" y="1600200"/>
            <a:ext cx="1295400" cy="990600"/>
          </a:xfrm>
          <a:prstGeom prst="rect">
            <a:avLst/>
          </a:prstGeom>
          <a:solidFill>
            <a:srgbClr val="00538E"/>
          </a:solidFill>
          <a:ln w="12700">
            <a:miter lim="400000"/>
          </a:ln>
        </p:spPr>
        <p:txBody>
          <a:bodyPr lIns="45719" rIns="45719" anchor="ctr"/>
          <a:lstStyle/>
          <a:p>
            <a:pPr algn="ctr">
              <a:defRPr>
                <a:solidFill>
                  <a:srgbClr val="FFFFFF"/>
                </a:solidFill>
              </a:defRPr>
            </a:pPr>
            <a:endParaRPr/>
          </a:p>
        </p:txBody>
      </p:sp>
      <p:sp>
        <p:nvSpPr>
          <p:cNvPr id="33" name="Shape 33"/>
          <p:cNvSpPr/>
          <p:nvPr/>
        </p:nvSpPr>
        <p:spPr>
          <a:xfrm>
            <a:off x="1371600" y="1600200"/>
            <a:ext cx="7772400" cy="9906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34" name="Shape 34"/>
          <p:cNvSpPr>
            <a:spLocks noGrp="1"/>
          </p:cNvSpPr>
          <p:nvPr>
            <p:ph type="sldNum" sz="quarter" idx="2"/>
          </p:nvPr>
        </p:nvSpPr>
        <p:spPr>
          <a:xfrm>
            <a:off x="378936" y="1873567"/>
            <a:ext cx="537528" cy="459741"/>
          </a:xfrm>
          <a:prstGeom prst="rect">
            <a:avLst/>
          </a:prstGeom>
        </p:spPr>
        <p:txBody>
          <a:bodyPr/>
          <a:lstStyle>
            <a:lvl1pPr>
              <a:defRPr sz="2400"/>
            </a:lvl1p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1" name="Shape 4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8" name="Shape 48"/>
          <p:cNvSpPr>
            <a:spLocks noGrp="1"/>
          </p:cNvSpPr>
          <p:nvPr>
            <p:ph type="title"/>
          </p:nvPr>
        </p:nvSpPr>
        <p:spPr>
          <a:xfrm>
            <a:off x="609600"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Click to edit Master title style</a:t>
            </a:r>
          </a:p>
        </p:txBody>
      </p:sp>
      <p:sp>
        <p:nvSpPr>
          <p:cNvPr id="49" name="Shape 49"/>
          <p:cNvSpPr>
            <a:spLocks noGrp="1"/>
          </p:cNvSpPr>
          <p:nvPr>
            <p:ph type="body" idx="1"/>
          </p:nvPr>
        </p:nvSpPr>
        <p:spPr>
          <a:xfrm>
            <a:off x="612775" y="1600200"/>
            <a:ext cx="8153400" cy="4525963"/>
          </a:xfrm>
          <a:prstGeom prst="rect">
            <a:avLst/>
          </a:prstGeom>
          <a:extLst>
            <a:ext uri="{C572A759-6A51-4108-AA02-DFA0A04FC94B}">
              <ma14:wrappingTextBoxFlag xmlns="" xmlns:ma14="http://schemas.microsoft.com/office/mac/drawingml/2011/main" val="1"/>
            </a:ext>
          </a:extLst>
        </p:spPr>
        <p:txBody>
          <a:bodyPr>
            <a:normAutofit/>
          </a:bodyPr>
          <a:lstStyle/>
          <a:p>
            <a:r>
              <a:t>Click to edit Master text styles</a:t>
            </a:r>
          </a:p>
          <a:p>
            <a:pPr lvl="1"/>
            <a:r>
              <a:t>Second level</a:t>
            </a:r>
          </a:p>
          <a:p>
            <a:pPr lvl="2"/>
            <a:r>
              <a:t>Third level</a:t>
            </a:r>
          </a:p>
          <a:p>
            <a:pPr lvl="3"/>
            <a:r>
              <a:t>Fourth level</a:t>
            </a:r>
          </a:p>
          <a:p>
            <a:pPr lvl="4"/>
            <a:r>
              <a:t>Fifth level</a:t>
            </a:r>
          </a:p>
        </p:txBody>
      </p:sp>
      <p:sp>
        <p:nvSpPr>
          <p:cNvPr id="50" name="Shape 50"/>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57" name="Shape 57"/>
          <p:cNvSpPr>
            <a:spLocks noGrp="1"/>
          </p:cNvSpPr>
          <p:nvPr>
            <p:ph type="title"/>
          </p:nvPr>
        </p:nvSpPr>
        <p:spPr>
          <a:xfrm>
            <a:off x="609600"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Click to edit Master title style</a:t>
            </a:r>
          </a:p>
        </p:txBody>
      </p:sp>
      <p:sp>
        <p:nvSpPr>
          <p:cNvPr id="58" name="Shape 58"/>
          <p:cNvSpPr>
            <a:spLocks noGrp="1"/>
          </p:cNvSpPr>
          <p:nvPr>
            <p:ph type="body" idx="1"/>
          </p:nvPr>
        </p:nvSpPr>
        <p:spPr>
          <a:xfrm>
            <a:off x="612775" y="1600200"/>
            <a:ext cx="8153400" cy="4525963"/>
          </a:xfrm>
          <a:prstGeom prst="rect">
            <a:avLst/>
          </a:prstGeom>
          <a:extLst>
            <a:ext uri="{C572A759-6A51-4108-AA02-DFA0A04FC94B}">
              <ma14:wrappingTextBoxFlag xmlns="" xmlns:ma14="http://schemas.microsoft.com/office/mac/drawingml/2011/main" val="1"/>
            </a:ext>
          </a:extLst>
        </p:spPr>
        <p:txBody>
          <a:bodyPr>
            <a:normAutofit/>
          </a:bodyPr>
          <a:lstStyle/>
          <a:p>
            <a:r>
              <a:t>Click to edit Master text styles</a:t>
            </a:r>
          </a:p>
          <a:p>
            <a:pPr lvl="1"/>
            <a:r>
              <a:t>Second level</a:t>
            </a:r>
          </a:p>
          <a:p>
            <a:pPr lvl="2"/>
            <a:r>
              <a:t>Third level</a:t>
            </a:r>
          </a:p>
          <a:p>
            <a:pPr lvl="3"/>
            <a:r>
              <a:t>Fourth level</a:t>
            </a:r>
          </a:p>
          <a:p>
            <a:pPr lvl="4"/>
            <a:r>
              <a:t>Fifth level</a:t>
            </a:r>
          </a:p>
        </p:txBody>
      </p:sp>
      <p:sp>
        <p:nvSpPr>
          <p:cNvPr id="59" name="Shape 59"/>
          <p:cNvSpPr>
            <a:spLocks noGrp="1"/>
          </p:cNvSpPr>
          <p:nvPr>
            <p:ph type="sldNum" sz="quarter" idx="2"/>
          </p:nvPr>
        </p:nvSpPr>
        <p:spPr>
          <a:xfrm>
            <a:off x="88225" y="6285230"/>
            <a:ext cx="356950" cy="307340"/>
          </a:xfrm>
          <a:prstGeom prst="rect">
            <a:avLst/>
          </a:prstGeom>
        </p:spPr>
        <p:txBody>
          <a:bodyPr/>
          <a:lstStyle>
            <a:lvl1pPr>
              <a:defRPr>
                <a:solidFill>
                  <a:srgbClr val="336699"/>
                </a:solidFill>
              </a:defRPr>
            </a:lvl1p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66" name="Shape 66"/>
          <p:cNvSpPr/>
          <p:nvPr/>
        </p:nvSpPr>
        <p:spPr>
          <a:xfrm>
            <a:off x="-9526" y="4572000"/>
            <a:ext cx="9144002" cy="887413"/>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7" name="Shape 67"/>
          <p:cNvSpPr/>
          <p:nvPr/>
        </p:nvSpPr>
        <p:spPr>
          <a:xfrm>
            <a:off x="-9525" y="4664074"/>
            <a:ext cx="1463675" cy="712789"/>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68" name="Shape 68"/>
          <p:cNvSpPr/>
          <p:nvPr/>
        </p:nvSpPr>
        <p:spPr>
          <a:xfrm>
            <a:off x="1544637" y="4654549"/>
            <a:ext cx="7599363" cy="712789"/>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69" name="Shape 69"/>
          <p:cNvSpPr/>
          <p:nvPr/>
        </p:nvSpPr>
        <p:spPr>
          <a:xfrm>
            <a:off x="1447800" y="0"/>
            <a:ext cx="100013" cy="6867525"/>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70" name="Shape 70"/>
          <p:cNvSpPr>
            <a:spLocks noGrp="1"/>
          </p:cNvSpPr>
          <p:nvPr>
            <p:ph type="title"/>
          </p:nvPr>
        </p:nvSpPr>
        <p:spPr>
          <a:xfrm>
            <a:off x="609600"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Click to edit Master title style</a:t>
            </a:r>
          </a:p>
        </p:txBody>
      </p:sp>
      <p:sp>
        <p:nvSpPr>
          <p:cNvPr id="71" name="Shape 71"/>
          <p:cNvSpPr>
            <a:spLocks noGrp="1"/>
          </p:cNvSpPr>
          <p:nvPr>
            <p:ph type="body" idx="1"/>
          </p:nvPr>
        </p:nvSpPr>
        <p:spPr>
          <a:xfrm>
            <a:off x="612775" y="1600200"/>
            <a:ext cx="8153400" cy="4525963"/>
          </a:xfrm>
          <a:prstGeom prst="rect">
            <a:avLst/>
          </a:prstGeom>
          <a:extLst>
            <a:ext uri="{C572A759-6A51-4108-AA02-DFA0A04FC94B}">
              <ma14:wrappingTextBoxFlag xmlns="" xmlns:ma14="http://schemas.microsoft.com/office/mac/drawingml/2011/main" val="1"/>
            </a:ext>
          </a:extLst>
        </p:spPr>
        <p:txBody>
          <a:bodyPr>
            <a:normAutofit/>
          </a:bodyPr>
          <a:lstStyle/>
          <a:p>
            <a:r>
              <a:t>Click to edit Master text styles</a:t>
            </a:r>
          </a:p>
          <a:p>
            <a:pPr lvl="1"/>
            <a:r>
              <a:t>Second level</a:t>
            </a:r>
          </a:p>
          <a:p>
            <a:pPr lvl="2"/>
            <a:r>
              <a:t>Third level</a:t>
            </a:r>
          </a:p>
          <a:p>
            <a:pPr lvl="3"/>
            <a:r>
              <a:t>Fourth level</a:t>
            </a:r>
          </a:p>
          <a:p>
            <a:pPr lvl="4"/>
            <a:r>
              <a:t>Fifth level</a:t>
            </a:r>
          </a:p>
        </p:txBody>
      </p:sp>
      <p:sp>
        <p:nvSpPr>
          <p:cNvPr id="72" name="Shape 72"/>
          <p:cNvSpPr>
            <a:spLocks noGrp="1"/>
          </p:cNvSpPr>
          <p:nvPr>
            <p:ph type="sldNum" sz="quarter" idx="2"/>
          </p:nvPr>
        </p:nvSpPr>
        <p:spPr>
          <a:xfrm>
            <a:off x="419020" y="4737417"/>
            <a:ext cx="609760" cy="523241"/>
          </a:xfrm>
          <a:prstGeom prst="rect">
            <a:avLst/>
          </a:prstGeom>
        </p:spPr>
        <p:txBody>
          <a:bodyPr/>
          <a:lstStyle>
            <a:lvl1pPr>
              <a:defRPr sz="2800"/>
            </a:lvl1p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9" name="Shape 79"/>
          <p:cNvSpPr/>
          <p:nvPr/>
        </p:nvSpPr>
        <p:spPr>
          <a:xfrm>
            <a:off x="6096000" y="0"/>
            <a:ext cx="320675" cy="6858000"/>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80" name="Shape 80"/>
          <p:cNvSpPr/>
          <p:nvPr/>
        </p:nvSpPr>
        <p:spPr>
          <a:xfrm>
            <a:off x="6142037" y="609600"/>
            <a:ext cx="228601" cy="62484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81" name="Shape 81"/>
          <p:cNvSpPr/>
          <p:nvPr/>
        </p:nvSpPr>
        <p:spPr>
          <a:xfrm>
            <a:off x="6142037" y="0"/>
            <a:ext cx="228601" cy="53340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82" name="Shape 82"/>
          <p:cNvSpPr>
            <a:spLocks noGrp="1"/>
          </p:cNvSpPr>
          <p:nvPr>
            <p:ph type="title"/>
          </p:nvPr>
        </p:nvSpPr>
        <p:spPr>
          <a:xfrm>
            <a:off x="609600"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Click to edit Master title style</a:t>
            </a:r>
          </a:p>
        </p:txBody>
      </p:sp>
      <p:sp>
        <p:nvSpPr>
          <p:cNvPr id="83" name="Shape 83"/>
          <p:cNvSpPr>
            <a:spLocks noGrp="1"/>
          </p:cNvSpPr>
          <p:nvPr>
            <p:ph type="body" idx="1"/>
          </p:nvPr>
        </p:nvSpPr>
        <p:spPr>
          <a:xfrm>
            <a:off x="612775" y="1600200"/>
            <a:ext cx="8153400" cy="4525963"/>
          </a:xfrm>
          <a:prstGeom prst="rect">
            <a:avLst/>
          </a:prstGeom>
          <a:extLst>
            <a:ext uri="{C572A759-6A51-4108-AA02-DFA0A04FC94B}">
              <ma14:wrappingTextBoxFlag xmlns="" xmlns:ma14="http://schemas.microsoft.com/office/mac/drawingml/2011/main" val="1"/>
            </a:ext>
          </a:extLst>
        </p:spPr>
        <p:txBody>
          <a:bodyPr>
            <a:normAutofit/>
          </a:bodyPr>
          <a:lstStyle/>
          <a:p>
            <a:r>
              <a:t>Click to edit Master text styles</a:t>
            </a:r>
          </a:p>
          <a:p>
            <a:pPr lvl="1"/>
            <a:r>
              <a:t>Second level</a:t>
            </a:r>
          </a:p>
          <a:p>
            <a:pPr lvl="2"/>
            <a:r>
              <a:t>Third level</a:t>
            </a:r>
          </a:p>
          <a:p>
            <a:pPr lvl="3"/>
            <a:r>
              <a:t>Fourth level</a:t>
            </a:r>
          </a:p>
          <a:p>
            <a:pPr lvl="4"/>
            <a:r>
              <a:t>Fifth level</a:t>
            </a:r>
          </a:p>
        </p:txBody>
      </p:sp>
      <p:sp>
        <p:nvSpPr>
          <p:cNvPr id="84" name="Shape 84"/>
          <p:cNvSpPr>
            <a:spLocks noGrp="1"/>
          </p:cNvSpPr>
          <p:nvPr>
            <p:ph type="sldNum" sz="quarter" idx="2"/>
          </p:nvPr>
        </p:nvSpPr>
        <p:spPr>
          <a:xfrm rot="5400000">
            <a:off x="6077862" y="113030"/>
            <a:ext cx="356951" cy="307341"/>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 y="1235075"/>
            <a:ext cx="9144002" cy="319088"/>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 name="Shape 3"/>
          <p:cNvSpPr/>
          <p:nvPr/>
        </p:nvSpPr>
        <p:spPr>
          <a:xfrm>
            <a:off x="0" y="1279525"/>
            <a:ext cx="533400" cy="228600"/>
          </a:xfrm>
          <a:prstGeom prst="rect">
            <a:avLst/>
          </a:prstGeom>
          <a:solidFill>
            <a:srgbClr val="00538E"/>
          </a:solidFill>
          <a:ln w="12700">
            <a:miter lim="400000"/>
          </a:ln>
        </p:spPr>
        <p:txBody>
          <a:bodyPr lIns="45719" rIns="45719" anchor="ctr"/>
          <a:lstStyle/>
          <a:p>
            <a:pPr algn="ctr">
              <a:defRPr>
                <a:solidFill>
                  <a:srgbClr val="FFFFFF"/>
                </a:solidFill>
              </a:defRPr>
            </a:pPr>
            <a:endParaRPr/>
          </a:p>
        </p:txBody>
      </p:sp>
      <p:sp>
        <p:nvSpPr>
          <p:cNvPr id="4" name="Shape 4"/>
          <p:cNvSpPr/>
          <p:nvPr/>
        </p:nvSpPr>
        <p:spPr>
          <a:xfrm>
            <a:off x="590550" y="1279525"/>
            <a:ext cx="8553450" cy="2286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5" name="Shape 5"/>
          <p:cNvSpPr>
            <a:spLocks noGrp="1"/>
          </p:cNvSpPr>
          <p:nvPr>
            <p:ph type="title"/>
          </p:nvPr>
        </p:nvSpPr>
        <p:spPr>
          <a:xfrm>
            <a:off x="457200" y="92074"/>
            <a:ext cx="8229600" cy="1508127"/>
          </a:xfrm>
          <a:prstGeom prst="rect">
            <a:avLst/>
          </a:prstGeom>
          <a:ln w="12700">
            <a:miter lim="400000"/>
          </a:ln>
        </p:spPr>
        <p:txBody>
          <a:bodyPr lIns="45719" rIns="45719" anchor="ctr"/>
          <a:lstStyle/>
          <a:p>
            <a:endParaRPr/>
          </a:p>
        </p:txBody>
      </p:sp>
      <p:sp>
        <p:nvSpPr>
          <p:cNvPr id="6" name="Shape 6"/>
          <p:cNvSpPr>
            <a:spLocks noGrp="1"/>
          </p:cNvSpPr>
          <p:nvPr>
            <p:ph type="body" idx="1"/>
          </p:nvPr>
        </p:nvSpPr>
        <p:spPr>
          <a:xfrm>
            <a:off x="457200" y="1600200"/>
            <a:ext cx="8229600" cy="5257800"/>
          </a:xfrm>
          <a:prstGeom prst="rect">
            <a:avLst/>
          </a:prstGeom>
          <a:ln w="12700">
            <a:miter lim="400000"/>
          </a:ln>
        </p:spPr>
        <p:txBody>
          <a:bodyPr lIns="45719" rIns="45719"/>
          <a:lstStyle/>
          <a:p>
            <a:endParaRPr/>
          </a:p>
        </p:txBody>
      </p:sp>
      <p:sp>
        <p:nvSpPr>
          <p:cNvPr id="7" name="Shape 7"/>
          <p:cNvSpPr>
            <a:spLocks noGrp="1"/>
          </p:cNvSpPr>
          <p:nvPr>
            <p:ph type="sldNum" sz="quarter" idx="2"/>
          </p:nvPr>
        </p:nvSpPr>
        <p:spPr>
          <a:xfrm>
            <a:off x="88225" y="1240155"/>
            <a:ext cx="356950" cy="307340"/>
          </a:xfrm>
          <a:prstGeom prst="rect">
            <a:avLst/>
          </a:prstGeom>
          <a:ln w="12700">
            <a:miter lim="400000"/>
          </a:ln>
        </p:spPr>
        <p:txBody>
          <a:bodyPr wrap="none" lIns="45719" rIns="45719" anchor="ctr">
            <a:spAutoFit/>
          </a:bodyPr>
          <a:lstStyle>
            <a:lvl1pPr algn="ctr">
              <a:defRPr sz="1400" b="1">
                <a:solidFill>
                  <a:srgbClr val="FFFFFF"/>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914400" rtl="0" latinLnBrk="0">
        <a:lnSpc>
          <a:spcPct val="100000"/>
        </a:lnSpc>
        <a:spcBef>
          <a:spcPts val="0"/>
        </a:spcBef>
        <a:spcAft>
          <a:spcPts val="0"/>
        </a:spcAft>
        <a:buClrTx/>
        <a:buSzTx/>
        <a:buFontTx/>
        <a:buNone/>
        <a:tabLst/>
        <a:defRPr sz="4400" b="1" i="0" u="none" strike="noStrike" cap="none" spc="0" baseline="0">
          <a:ln>
            <a:noFill/>
          </a:ln>
          <a:solidFill>
            <a:srgbClr val="336699"/>
          </a:solidFill>
          <a:uFillTx/>
          <a:latin typeface="Segoe UI Semibold"/>
          <a:ea typeface="Segoe UI Semibold"/>
          <a:cs typeface="Segoe UI Semibold"/>
          <a:sym typeface="Segoe UI Semibold"/>
        </a:defRPr>
      </a:lvl1pPr>
      <a:lvl2pPr marL="0" marR="0" indent="0" algn="l" defTabSz="914400" rtl="0" latinLnBrk="0">
        <a:lnSpc>
          <a:spcPct val="100000"/>
        </a:lnSpc>
        <a:spcBef>
          <a:spcPts val="0"/>
        </a:spcBef>
        <a:spcAft>
          <a:spcPts val="0"/>
        </a:spcAft>
        <a:buClrTx/>
        <a:buSzTx/>
        <a:buFontTx/>
        <a:buNone/>
        <a:tabLst/>
        <a:defRPr sz="4400" b="1" i="0" u="none" strike="noStrike" cap="none" spc="0" baseline="0">
          <a:ln>
            <a:noFill/>
          </a:ln>
          <a:solidFill>
            <a:srgbClr val="336699"/>
          </a:solidFill>
          <a:uFillTx/>
          <a:latin typeface="Segoe UI Semibold"/>
          <a:ea typeface="Segoe UI Semibold"/>
          <a:cs typeface="Segoe UI Semibold"/>
          <a:sym typeface="Segoe UI Semibold"/>
        </a:defRPr>
      </a:lvl2pPr>
      <a:lvl3pPr marL="0" marR="0" indent="0" algn="l" defTabSz="914400" rtl="0" latinLnBrk="0">
        <a:lnSpc>
          <a:spcPct val="100000"/>
        </a:lnSpc>
        <a:spcBef>
          <a:spcPts val="0"/>
        </a:spcBef>
        <a:spcAft>
          <a:spcPts val="0"/>
        </a:spcAft>
        <a:buClrTx/>
        <a:buSzTx/>
        <a:buFontTx/>
        <a:buNone/>
        <a:tabLst/>
        <a:defRPr sz="4400" b="1" i="0" u="none" strike="noStrike" cap="none" spc="0" baseline="0">
          <a:ln>
            <a:noFill/>
          </a:ln>
          <a:solidFill>
            <a:srgbClr val="336699"/>
          </a:solidFill>
          <a:uFillTx/>
          <a:latin typeface="Segoe UI Semibold"/>
          <a:ea typeface="Segoe UI Semibold"/>
          <a:cs typeface="Segoe UI Semibold"/>
          <a:sym typeface="Segoe UI Semibold"/>
        </a:defRPr>
      </a:lvl3pPr>
      <a:lvl4pPr marL="0" marR="0" indent="0" algn="l" defTabSz="914400" rtl="0" latinLnBrk="0">
        <a:lnSpc>
          <a:spcPct val="100000"/>
        </a:lnSpc>
        <a:spcBef>
          <a:spcPts val="0"/>
        </a:spcBef>
        <a:spcAft>
          <a:spcPts val="0"/>
        </a:spcAft>
        <a:buClrTx/>
        <a:buSzTx/>
        <a:buFontTx/>
        <a:buNone/>
        <a:tabLst/>
        <a:defRPr sz="4400" b="1" i="0" u="none" strike="noStrike" cap="none" spc="0" baseline="0">
          <a:ln>
            <a:noFill/>
          </a:ln>
          <a:solidFill>
            <a:srgbClr val="336699"/>
          </a:solidFill>
          <a:uFillTx/>
          <a:latin typeface="Segoe UI Semibold"/>
          <a:ea typeface="Segoe UI Semibold"/>
          <a:cs typeface="Segoe UI Semibold"/>
          <a:sym typeface="Segoe UI Semibold"/>
        </a:defRPr>
      </a:lvl4pPr>
      <a:lvl5pPr marL="0" marR="0" indent="0" algn="l" defTabSz="914400" rtl="0" latinLnBrk="0">
        <a:lnSpc>
          <a:spcPct val="100000"/>
        </a:lnSpc>
        <a:spcBef>
          <a:spcPts val="0"/>
        </a:spcBef>
        <a:spcAft>
          <a:spcPts val="0"/>
        </a:spcAft>
        <a:buClrTx/>
        <a:buSzTx/>
        <a:buFontTx/>
        <a:buNone/>
        <a:tabLst/>
        <a:defRPr sz="4400" b="1" i="0" u="none" strike="noStrike" cap="none" spc="0" baseline="0">
          <a:ln>
            <a:noFill/>
          </a:ln>
          <a:solidFill>
            <a:srgbClr val="336699"/>
          </a:solidFill>
          <a:uFillTx/>
          <a:latin typeface="Segoe UI Semibold"/>
          <a:ea typeface="Segoe UI Semibold"/>
          <a:cs typeface="Segoe UI Semibold"/>
          <a:sym typeface="Segoe UI Semibold"/>
        </a:defRPr>
      </a:lvl5pPr>
      <a:lvl6pPr marL="0" marR="0" indent="457200" algn="l" defTabSz="914400" rtl="0" latinLnBrk="0">
        <a:lnSpc>
          <a:spcPct val="100000"/>
        </a:lnSpc>
        <a:spcBef>
          <a:spcPts val="0"/>
        </a:spcBef>
        <a:spcAft>
          <a:spcPts val="0"/>
        </a:spcAft>
        <a:buClrTx/>
        <a:buSzTx/>
        <a:buFontTx/>
        <a:buNone/>
        <a:tabLst/>
        <a:defRPr sz="4400" b="1" i="0" u="none" strike="noStrike" cap="none" spc="0" baseline="0">
          <a:ln>
            <a:noFill/>
          </a:ln>
          <a:solidFill>
            <a:srgbClr val="336699"/>
          </a:solidFill>
          <a:uFillTx/>
          <a:latin typeface="Segoe UI Semibold"/>
          <a:ea typeface="Segoe UI Semibold"/>
          <a:cs typeface="Segoe UI Semibold"/>
          <a:sym typeface="Segoe UI Semibold"/>
        </a:defRPr>
      </a:lvl6pPr>
      <a:lvl7pPr marL="0" marR="0" indent="914400" algn="l" defTabSz="914400" rtl="0" latinLnBrk="0">
        <a:lnSpc>
          <a:spcPct val="100000"/>
        </a:lnSpc>
        <a:spcBef>
          <a:spcPts val="0"/>
        </a:spcBef>
        <a:spcAft>
          <a:spcPts val="0"/>
        </a:spcAft>
        <a:buClrTx/>
        <a:buSzTx/>
        <a:buFontTx/>
        <a:buNone/>
        <a:tabLst/>
        <a:defRPr sz="4400" b="1" i="0" u="none" strike="noStrike" cap="none" spc="0" baseline="0">
          <a:ln>
            <a:noFill/>
          </a:ln>
          <a:solidFill>
            <a:srgbClr val="336699"/>
          </a:solidFill>
          <a:uFillTx/>
          <a:latin typeface="Segoe UI Semibold"/>
          <a:ea typeface="Segoe UI Semibold"/>
          <a:cs typeface="Segoe UI Semibold"/>
          <a:sym typeface="Segoe UI Semibold"/>
        </a:defRPr>
      </a:lvl7pPr>
      <a:lvl8pPr marL="0" marR="0" indent="1371600" algn="l" defTabSz="914400" rtl="0" latinLnBrk="0">
        <a:lnSpc>
          <a:spcPct val="100000"/>
        </a:lnSpc>
        <a:spcBef>
          <a:spcPts val="0"/>
        </a:spcBef>
        <a:spcAft>
          <a:spcPts val="0"/>
        </a:spcAft>
        <a:buClrTx/>
        <a:buSzTx/>
        <a:buFontTx/>
        <a:buNone/>
        <a:tabLst/>
        <a:defRPr sz="4400" b="1" i="0" u="none" strike="noStrike" cap="none" spc="0" baseline="0">
          <a:ln>
            <a:noFill/>
          </a:ln>
          <a:solidFill>
            <a:srgbClr val="336699"/>
          </a:solidFill>
          <a:uFillTx/>
          <a:latin typeface="Segoe UI Semibold"/>
          <a:ea typeface="Segoe UI Semibold"/>
          <a:cs typeface="Segoe UI Semibold"/>
          <a:sym typeface="Segoe UI Semibold"/>
        </a:defRPr>
      </a:lvl8pPr>
      <a:lvl9pPr marL="0" marR="0" indent="1828800" algn="l" defTabSz="914400" rtl="0" latinLnBrk="0">
        <a:lnSpc>
          <a:spcPct val="100000"/>
        </a:lnSpc>
        <a:spcBef>
          <a:spcPts val="0"/>
        </a:spcBef>
        <a:spcAft>
          <a:spcPts val="0"/>
        </a:spcAft>
        <a:buClrTx/>
        <a:buSzTx/>
        <a:buFontTx/>
        <a:buNone/>
        <a:tabLst/>
        <a:defRPr sz="4400" b="1" i="0" u="none" strike="noStrike" cap="none" spc="0" baseline="0">
          <a:ln>
            <a:noFill/>
          </a:ln>
          <a:solidFill>
            <a:srgbClr val="336699"/>
          </a:solidFill>
          <a:uFillTx/>
          <a:latin typeface="Segoe UI Semibold"/>
          <a:ea typeface="Segoe UI Semibold"/>
          <a:cs typeface="Segoe UI Semibold"/>
          <a:sym typeface="Segoe UI Semibold"/>
        </a:defRPr>
      </a:lvl9pPr>
    </p:titleStyle>
    <p:bodyStyle>
      <a:lvl1pPr marL="319087" marR="0" indent="-319087" algn="l" defTabSz="914400" rtl="0" latinLnBrk="0">
        <a:lnSpc>
          <a:spcPct val="100000"/>
        </a:lnSpc>
        <a:spcBef>
          <a:spcPts val="700"/>
        </a:spcBef>
        <a:spcAft>
          <a:spcPts val="0"/>
        </a:spcAft>
        <a:buClr>
          <a:srgbClr val="C00000"/>
        </a:buClr>
        <a:buSzPct val="60000"/>
        <a:buFont typeface="Wingdings"/>
        <a:buChar char="■"/>
        <a:tabLst/>
        <a:defRPr sz="2900" b="0" i="0" u="none" strike="noStrike" cap="none" spc="0" baseline="0">
          <a:ln>
            <a:noFill/>
          </a:ln>
          <a:solidFill>
            <a:srgbClr val="000000"/>
          </a:solidFill>
          <a:uFillTx/>
          <a:latin typeface="Segoe UI"/>
          <a:ea typeface="Segoe UI"/>
          <a:cs typeface="Segoe UI"/>
          <a:sym typeface="Segoe UI"/>
        </a:defRPr>
      </a:lvl1pPr>
      <a:lvl2pPr marL="671268" marR="0" indent="-304555" algn="l" defTabSz="914400" rtl="0" latinLnBrk="0">
        <a:lnSpc>
          <a:spcPct val="100000"/>
        </a:lnSpc>
        <a:spcBef>
          <a:spcPts val="700"/>
        </a:spcBef>
        <a:spcAft>
          <a:spcPts val="0"/>
        </a:spcAft>
        <a:buClr>
          <a:srgbClr val="C00000"/>
        </a:buClr>
        <a:buSzPct val="70000"/>
        <a:buFont typeface="Wingdings"/>
        <a:buChar char="•"/>
        <a:tabLst/>
        <a:defRPr sz="2900" b="0" i="0" u="none" strike="noStrike" cap="none" spc="0" baseline="0">
          <a:ln>
            <a:noFill/>
          </a:ln>
          <a:solidFill>
            <a:srgbClr val="000000"/>
          </a:solidFill>
          <a:uFillTx/>
          <a:latin typeface="Segoe UI"/>
          <a:ea typeface="Segoe UI"/>
          <a:cs typeface="Segoe UI"/>
          <a:sym typeface="Segoe UI"/>
        </a:defRPr>
      </a:lvl2pPr>
      <a:lvl3pPr marL="974034" marR="0" indent="-288234" algn="l" defTabSz="914400" rtl="0" latinLnBrk="0">
        <a:lnSpc>
          <a:spcPct val="100000"/>
        </a:lnSpc>
        <a:spcBef>
          <a:spcPts val="700"/>
        </a:spcBef>
        <a:spcAft>
          <a:spcPts val="0"/>
        </a:spcAft>
        <a:buClr>
          <a:srgbClr val="C00000"/>
        </a:buClr>
        <a:buSzPct val="75000"/>
        <a:buFont typeface="Wingdings"/>
        <a:buChar char="■"/>
        <a:tabLst/>
        <a:defRPr sz="2900" b="0" i="0" u="none" strike="noStrike" cap="none" spc="0" baseline="0">
          <a:ln>
            <a:noFill/>
          </a:ln>
          <a:solidFill>
            <a:srgbClr val="000000"/>
          </a:solidFill>
          <a:uFillTx/>
          <a:latin typeface="Segoe UI"/>
          <a:ea typeface="Segoe UI"/>
          <a:cs typeface="Segoe UI"/>
          <a:sym typeface="Segoe UI"/>
        </a:defRPr>
      </a:lvl3pPr>
      <a:lvl4pPr marL="1474469" marR="0" indent="-331469" algn="l" defTabSz="914400" rtl="0" latinLnBrk="0">
        <a:lnSpc>
          <a:spcPct val="100000"/>
        </a:lnSpc>
        <a:spcBef>
          <a:spcPts val="700"/>
        </a:spcBef>
        <a:spcAft>
          <a:spcPts val="0"/>
        </a:spcAft>
        <a:buClr>
          <a:srgbClr val="C00000"/>
        </a:buClr>
        <a:buSzPct val="75000"/>
        <a:buFont typeface="Wingdings"/>
        <a:buChar char="■"/>
        <a:tabLst/>
        <a:defRPr sz="2900" b="0" i="0" u="none" strike="noStrike" cap="none" spc="0" baseline="0">
          <a:ln>
            <a:noFill/>
          </a:ln>
          <a:solidFill>
            <a:srgbClr val="000000"/>
          </a:solidFill>
          <a:uFillTx/>
          <a:latin typeface="Segoe UI"/>
          <a:ea typeface="Segoe UI"/>
          <a:cs typeface="Segoe UI"/>
          <a:sym typeface="Segoe UI"/>
        </a:defRPr>
      </a:lvl4pPr>
      <a:lvl5pPr marL="1968500" marR="0" indent="-368300" algn="l" defTabSz="914400" rtl="0" latinLnBrk="0">
        <a:lnSpc>
          <a:spcPct val="100000"/>
        </a:lnSpc>
        <a:spcBef>
          <a:spcPts val="700"/>
        </a:spcBef>
        <a:spcAft>
          <a:spcPts val="0"/>
        </a:spcAft>
        <a:buClr>
          <a:srgbClr val="C00000"/>
        </a:buClr>
        <a:buSzPct val="65000"/>
        <a:buFont typeface="Wingdings"/>
        <a:buChar char="■"/>
        <a:tabLst/>
        <a:defRPr sz="2900" b="0" i="0" u="none" strike="noStrike" cap="none" spc="0" baseline="0">
          <a:ln>
            <a:noFill/>
          </a:ln>
          <a:solidFill>
            <a:srgbClr val="000000"/>
          </a:solidFill>
          <a:uFillTx/>
          <a:latin typeface="Segoe UI"/>
          <a:ea typeface="Segoe UI"/>
          <a:cs typeface="Segoe UI"/>
          <a:sym typeface="Segoe UI"/>
        </a:defRPr>
      </a:lvl5pPr>
      <a:lvl6pPr marL="2425700" marR="0" indent="-368300" algn="l" defTabSz="914400" rtl="0" latinLnBrk="0">
        <a:lnSpc>
          <a:spcPct val="100000"/>
        </a:lnSpc>
        <a:spcBef>
          <a:spcPts val="700"/>
        </a:spcBef>
        <a:spcAft>
          <a:spcPts val="0"/>
        </a:spcAft>
        <a:buClr>
          <a:srgbClr val="C00000"/>
        </a:buClr>
        <a:buSzPct val="65000"/>
        <a:buFont typeface="Wingdings"/>
        <a:buChar char="•"/>
        <a:tabLst/>
        <a:defRPr sz="2900" b="0" i="0" u="none" strike="noStrike" cap="none" spc="0" baseline="0">
          <a:ln>
            <a:noFill/>
          </a:ln>
          <a:solidFill>
            <a:srgbClr val="000000"/>
          </a:solidFill>
          <a:uFillTx/>
          <a:latin typeface="Segoe UI"/>
          <a:ea typeface="Segoe UI"/>
          <a:cs typeface="Segoe UI"/>
          <a:sym typeface="Segoe UI"/>
        </a:defRPr>
      </a:lvl6pPr>
      <a:lvl7pPr marL="2882900" marR="0" indent="-368300" algn="l" defTabSz="914400" rtl="0" latinLnBrk="0">
        <a:lnSpc>
          <a:spcPct val="100000"/>
        </a:lnSpc>
        <a:spcBef>
          <a:spcPts val="700"/>
        </a:spcBef>
        <a:spcAft>
          <a:spcPts val="0"/>
        </a:spcAft>
        <a:buClr>
          <a:srgbClr val="C00000"/>
        </a:buClr>
        <a:buSzPct val="65000"/>
        <a:buFont typeface="Wingdings"/>
        <a:buChar char="•"/>
        <a:tabLst/>
        <a:defRPr sz="2900" b="0" i="0" u="none" strike="noStrike" cap="none" spc="0" baseline="0">
          <a:ln>
            <a:noFill/>
          </a:ln>
          <a:solidFill>
            <a:srgbClr val="000000"/>
          </a:solidFill>
          <a:uFillTx/>
          <a:latin typeface="Segoe UI"/>
          <a:ea typeface="Segoe UI"/>
          <a:cs typeface="Segoe UI"/>
          <a:sym typeface="Segoe UI"/>
        </a:defRPr>
      </a:lvl7pPr>
      <a:lvl8pPr marL="3340100" marR="0" indent="-368300" algn="l" defTabSz="914400" rtl="0" latinLnBrk="0">
        <a:lnSpc>
          <a:spcPct val="100000"/>
        </a:lnSpc>
        <a:spcBef>
          <a:spcPts val="700"/>
        </a:spcBef>
        <a:spcAft>
          <a:spcPts val="0"/>
        </a:spcAft>
        <a:buClr>
          <a:srgbClr val="C00000"/>
        </a:buClr>
        <a:buSzPct val="65000"/>
        <a:buFont typeface="Wingdings"/>
        <a:buChar char="•"/>
        <a:tabLst/>
        <a:defRPr sz="2900" b="0" i="0" u="none" strike="noStrike" cap="none" spc="0" baseline="0">
          <a:ln>
            <a:noFill/>
          </a:ln>
          <a:solidFill>
            <a:srgbClr val="000000"/>
          </a:solidFill>
          <a:uFillTx/>
          <a:latin typeface="Segoe UI"/>
          <a:ea typeface="Segoe UI"/>
          <a:cs typeface="Segoe UI"/>
          <a:sym typeface="Segoe UI"/>
        </a:defRPr>
      </a:lvl8pPr>
      <a:lvl9pPr marL="3797300" marR="0" indent="-368300" algn="l" defTabSz="914400" rtl="0" latinLnBrk="0">
        <a:lnSpc>
          <a:spcPct val="100000"/>
        </a:lnSpc>
        <a:spcBef>
          <a:spcPts val="700"/>
        </a:spcBef>
        <a:spcAft>
          <a:spcPts val="0"/>
        </a:spcAft>
        <a:buClr>
          <a:srgbClr val="C00000"/>
        </a:buClr>
        <a:buSzPct val="65000"/>
        <a:buFont typeface="Wingdings"/>
        <a:buChar char="•"/>
        <a:tabLst/>
        <a:defRPr sz="2900" b="0" i="0" u="none" strike="noStrike" cap="none" spc="0" baseline="0">
          <a:ln>
            <a:noFill/>
          </a:ln>
          <a:solidFill>
            <a:srgbClr val="000000"/>
          </a:solidFill>
          <a:uFillTx/>
          <a:latin typeface="Segoe UI"/>
          <a:ea typeface="Segoe UI"/>
          <a:cs typeface="Segoe UI"/>
          <a:sym typeface="Segoe UI"/>
        </a:defRPr>
      </a:lvl9pPr>
    </p:bodyStyle>
    <p:otherStyle>
      <a:lvl1pPr marL="0" marR="0" indent="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Segoe UI"/>
        </a:defRPr>
      </a:lvl1pPr>
      <a:lvl2pPr marL="0" marR="0" indent="4572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Segoe UI"/>
        </a:defRPr>
      </a:lvl2pPr>
      <a:lvl3pPr marL="0" marR="0" indent="9144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Segoe UI"/>
        </a:defRPr>
      </a:lvl3pPr>
      <a:lvl4pPr marL="0" marR="0" indent="13716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Segoe UI"/>
        </a:defRPr>
      </a:lvl4pPr>
      <a:lvl5pPr marL="0" marR="0" indent="182880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Segoe UI"/>
        </a:defRPr>
      </a:lvl5pPr>
      <a:lvl6pPr marL="0" marR="0" indent="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Segoe UI"/>
        </a:defRPr>
      </a:lvl6pPr>
      <a:lvl7pPr marL="0" marR="0" indent="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Segoe UI"/>
        </a:defRPr>
      </a:lvl7pPr>
      <a:lvl8pPr marL="0" marR="0" indent="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Segoe UI"/>
        </a:defRPr>
      </a:lvl8pPr>
      <a:lvl9pPr marL="0" marR="0" indent="0" algn="ct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Segoe U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adrenaclick.com/how_to_use_adrenaclick_epinephrine_injection_USP_auto_injector.php" TargetMode="External"/><Relationship Id="rId2" Type="http://schemas.openxmlformats.org/officeDocument/2006/relationships/hyperlink" Target="https://www.epipen.com/en/about-epipen/how-to-use-epipen" TargetMode="External"/><Relationship Id="rId1" Type="http://schemas.openxmlformats.org/officeDocument/2006/relationships/slideLayout" Target="../slideLayouts/slideLayout4.xml"/><Relationship Id="rId4" Type="http://schemas.openxmlformats.org/officeDocument/2006/relationships/hyperlink" Target="http://www.epinephrineautoinject.com/how_to_use_epinephrine_injection_USP_auto_injector.ph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xc.hu/browse.phtml?f=download&amp;id=1209885&amp;redirect=photo"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dx.doi.org/10.1016/j.jaci.2010.10.007"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www.nasn.org/portals/0/resources/Sample_Anaphylaxis_Epinephrine_Administration_Protocol.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xc.hu/browse.phtml?f=download&amp;id=1209885&amp;redirect=photo"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idx="4294967295"/>
          </p:nvPr>
        </p:nvSpPr>
        <p:spPr>
          <a:xfrm>
            <a:off x="2057400" y="2514600"/>
            <a:ext cx="6477000" cy="1828800"/>
          </a:xfrm>
          <a:prstGeom prst="rect">
            <a:avLst/>
          </a:prstGeom>
          <a:extLst>
            <a:ext uri="{C572A759-6A51-4108-AA02-DFA0A04FC94B}">
              <ma14:wrappingTextBoxFlag xmlns="" xmlns:ma14="http://schemas.microsoft.com/office/mac/drawingml/2011/main" val="1"/>
            </a:ext>
          </a:extLst>
        </p:spPr>
        <p:txBody>
          <a:bodyPr anchor="b">
            <a:normAutofit/>
          </a:bodyPr>
          <a:lstStyle/>
          <a:p>
            <a:pPr>
              <a:defRPr sz="6600">
                <a:solidFill>
                  <a:srgbClr val="00538E"/>
                </a:solidFill>
              </a:defRPr>
            </a:pPr>
            <a:r>
              <a:rPr dirty="0"/>
              <a:t>GET TRAINED</a:t>
            </a:r>
            <a:r>
              <a:rPr sz="6000" baseline="30000" dirty="0"/>
              <a:t>©</a:t>
            </a:r>
          </a:p>
        </p:txBody>
      </p:sp>
      <p:pic>
        <p:nvPicPr>
          <p:cNvPr id="94" name="image.jpg"/>
          <p:cNvPicPr>
            <a:picLocks noChangeAspect="1"/>
          </p:cNvPicPr>
          <p:nvPr/>
        </p:nvPicPr>
        <p:blipFill>
          <a:blip r:embed="rId2" cstate="print"/>
          <a:stretch>
            <a:fillRect/>
          </a:stretch>
        </p:blipFill>
        <p:spPr>
          <a:xfrm>
            <a:off x="5334000" y="457200"/>
            <a:ext cx="2819400" cy="2819400"/>
          </a:xfrm>
          <a:prstGeom prst="rect">
            <a:avLst/>
          </a:prstGeom>
          <a:ln w="12700">
            <a:miter lim="400000"/>
          </a:ln>
        </p:spPr>
      </p:pic>
      <p:pic>
        <p:nvPicPr>
          <p:cNvPr id="95" name="image.jpg"/>
          <p:cNvPicPr>
            <a:picLocks noChangeAspect="1"/>
          </p:cNvPicPr>
          <p:nvPr/>
        </p:nvPicPr>
        <p:blipFill>
          <a:blip r:embed="rId3" cstate="print"/>
          <a:stretch>
            <a:fillRect/>
          </a:stretch>
        </p:blipFill>
        <p:spPr>
          <a:xfrm>
            <a:off x="228600" y="4800600"/>
            <a:ext cx="1712913" cy="1181100"/>
          </a:xfrm>
          <a:prstGeom prst="rect">
            <a:avLst/>
          </a:prstGeom>
          <a:ln w="12700">
            <a:miter lim="400000"/>
          </a:ln>
        </p:spPr>
      </p:pic>
      <p:sp>
        <p:nvSpPr>
          <p:cNvPr id="96" name="Shape 96"/>
          <p:cNvSpPr/>
          <p:nvPr/>
        </p:nvSpPr>
        <p:spPr>
          <a:xfrm>
            <a:off x="2438400" y="6172200"/>
            <a:ext cx="6532563" cy="64757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solidFill>
                  <a:srgbClr val="FFFFFF"/>
                </a:solidFill>
                <a:latin typeface="Segoe Print"/>
                <a:ea typeface="Segoe Print"/>
                <a:cs typeface="Segoe Print"/>
                <a:sym typeface="Segoe Print"/>
              </a:defRPr>
            </a:lvl1pPr>
          </a:lstStyle>
          <a:p>
            <a:r>
              <a:t>A program for school nurses to train school staff to administer epinephrine using an auto-injector</a:t>
            </a:r>
          </a:p>
        </p:txBody>
      </p:sp>
      <p:sp>
        <p:nvSpPr>
          <p:cNvPr id="97" name="Shape 97"/>
          <p:cNvSpPr/>
          <p:nvPr/>
        </p:nvSpPr>
        <p:spPr>
          <a:xfrm>
            <a:off x="200025" y="6337300"/>
            <a:ext cx="990600" cy="3073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400">
                <a:solidFill>
                  <a:srgbClr val="FFFFFF"/>
                </a:solidFill>
              </a:defRPr>
            </a:lvl1pPr>
          </a:lstStyle>
          <a:p>
            <a:r>
              <a:rPr dirty="0"/>
              <a:t>© 2015</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Allergic Reactions</a:t>
            </a:r>
          </a:p>
        </p:txBody>
      </p:sp>
      <p:sp>
        <p:nvSpPr>
          <p:cNvPr id="126" name="Shape 126"/>
          <p:cNvSpPr>
            <a:spLocks noGrp="1"/>
          </p:cNvSpPr>
          <p:nvPr>
            <p:ph type="body" idx="4294967295"/>
          </p:nvPr>
        </p:nvSpPr>
        <p:spPr>
          <a:xfrm>
            <a:off x="612775" y="1600200"/>
            <a:ext cx="8153400" cy="5257800"/>
          </a:xfrm>
          <a:prstGeom prst="rect">
            <a:avLst/>
          </a:prstGeom>
          <a:extLst>
            <a:ext uri="{C572A759-6A51-4108-AA02-DFA0A04FC94B}">
              <ma14:wrappingTextBoxFlag xmlns="" xmlns:ma14="http://schemas.microsoft.com/office/mac/drawingml/2011/main" val="1"/>
            </a:ext>
          </a:extLst>
        </p:spPr>
        <p:txBody>
          <a:bodyPr>
            <a:normAutofit/>
          </a:bodyPr>
          <a:lstStyle/>
          <a:p>
            <a:pPr>
              <a:lnSpc>
                <a:spcPct val="70000"/>
              </a:lnSpc>
              <a:buChar char="▪"/>
              <a:defRPr sz="2700"/>
            </a:pPr>
            <a:r>
              <a:t>Common things people are allergic to (allergens) include:</a:t>
            </a:r>
            <a:endParaRPr sz="2600"/>
          </a:p>
          <a:p>
            <a:pPr marL="639762" lvl="1" indent="-273050">
              <a:lnSpc>
                <a:spcPct val="70000"/>
              </a:lnSpc>
              <a:spcBef>
                <a:spcPts val="500"/>
              </a:spcBef>
              <a:buClr>
                <a:srgbClr val="00538E"/>
              </a:buClr>
              <a:buChar char="▪"/>
              <a:defRPr sz="2600"/>
            </a:pPr>
            <a:r>
              <a:t>Bee stings</a:t>
            </a:r>
          </a:p>
          <a:p>
            <a:pPr marL="639762" lvl="1" indent="-273050">
              <a:lnSpc>
                <a:spcPct val="70000"/>
              </a:lnSpc>
              <a:spcBef>
                <a:spcPts val="500"/>
              </a:spcBef>
              <a:buClr>
                <a:srgbClr val="00538E"/>
              </a:buClr>
              <a:buChar char="▪"/>
              <a:defRPr sz="2600"/>
            </a:pPr>
            <a:r>
              <a:t>Latex</a:t>
            </a:r>
          </a:p>
          <a:p>
            <a:pPr marL="639762" lvl="1" indent="-273050">
              <a:lnSpc>
                <a:spcPct val="70000"/>
              </a:lnSpc>
              <a:spcBef>
                <a:spcPts val="500"/>
              </a:spcBef>
              <a:buClr>
                <a:srgbClr val="00538E"/>
              </a:buClr>
              <a:buChar char="▪"/>
              <a:defRPr sz="2600"/>
            </a:pPr>
            <a:r>
              <a:t>Food Allergies  - most common allergens:</a:t>
            </a:r>
          </a:p>
          <a:p>
            <a:pPr marL="639762" lvl="1" indent="-273050">
              <a:lnSpc>
                <a:spcPct val="70000"/>
              </a:lnSpc>
              <a:spcBef>
                <a:spcPts val="500"/>
              </a:spcBef>
              <a:buClr>
                <a:srgbClr val="00538E"/>
              </a:buClr>
              <a:buChar char="▪"/>
              <a:defRPr sz="2600"/>
            </a:pPr>
            <a:endParaRPr/>
          </a:p>
          <a:p>
            <a:pPr marL="639762" lvl="1" indent="-273050">
              <a:lnSpc>
                <a:spcPct val="70000"/>
              </a:lnSpc>
              <a:spcBef>
                <a:spcPts val="500"/>
              </a:spcBef>
              <a:buClr>
                <a:srgbClr val="00538E"/>
              </a:buClr>
              <a:buChar char="▪"/>
              <a:defRPr sz="2600"/>
            </a:pPr>
            <a:endParaRPr/>
          </a:p>
          <a:p>
            <a:pPr marL="639762" lvl="1" indent="-273050">
              <a:lnSpc>
                <a:spcPct val="70000"/>
              </a:lnSpc>
              <a:spcBef>
                <a:spcPts val="500"/>
              </a:spcBef>
              <a:buClr>
                <a:srgbClr val="00538E"/>
              </a:buClr>
              <a:buChar char="▪"/>
              <a:defRPr sz="2600"/>
            </a:pPr>
            <a:endParaRPr/>
          </a:p>
          <a:p>
            <a:pPr marL="639762" lvl="1" indent="-273050">
              <a:lnSpc>
                <a:spcPct val="70000"/>
              </a:lnSpc>
              <a:spcBef>
                <a:spcPts val="500"/>
              </a:spcBef>
              <a:buClr>
                <a:srgbClr val="00538E"/>
              </a:buClr>
              <a:buChar char="▪"/>
              <a:defRPr sz="2600"/>
            </a:pPr>
            <a:endParaRPr/>
          </a:p>
          <a:p>
            <a:pPr marL="639762" lvl="1" indent="-273050">
              <a:lnSpc>
                <a:spcPct val="70000"/>
              </a:lnSpc>
              <a:spcBef>
                <a:spcPts val="500"/>
              </a:spcBef>
              <a:buClr>
                <a:srgbClr val="00538E"/>
              </a:buClr>
              <a:buChar char="▪"/>
              <a:defRPr sz="2600"/>
            </a:pPr>
            <a:endParaRPr/>
          </a:p>
          <a:p>
            <a:pPr marL="639762" lvl="1" indent="-273050">
              <a:lnSpc>
                <a:spcPct val="70000"/>
              </a:lnSpc>
              <a:spcBef>
                <a:spcPts val="500"/>
              </a:spcBef>
              <a:buClr>
                <a:srgbClr val="00538E"/>
              </a:buClr>
              <a:buChar char="▪"/>
              <a:defRPr sz="2600"/>
            </a:pPr>
            <a:endParaRPr/>
          </a:p>
          <a:p>
            <a:pPr marL="273050" lvl="1" indent="93662" algn="r">
              <a:lnSpc>
                <a:spcPct val="70000"/>
              </a:lnSpc>
              <a:spcBef>
                <a:spcPts val="500"/>
              </a:spcBef>
              <a:buSzTx/>
              <a:buNone/>
              <a:defRPr sz="2600"/>
            </a:pPr>
            <a:endParaRPr/>
          </a:p>
          <a:p>
            <a:pPr marL="273050" lvl="1" indent="93662" algn="r">
              <a:lnSpc>
                <a:spcPct val="70000"/>
              </a:lnSpc>
              <a:spcBef>
                <a:spcPts val="500"/>
              </a:spcBef>
              <a:buSzTx/>
              <a:buNone/>
              <a:defRPr sz="2600"/>
            </a:pPr>
            <a:endParaRPr/>
          </a:p>
          <a:p>
            <a:pPr marL="273050" lvl="1" indent="93662" algn="r">
              <a:lnSpc>
                <a:spcPct val="70000"/>
              </a:lnSpc>
              <a:spcBef>
                <a:spcPts val="500"/>
              </a:spcBef>
              <a:buSzTx/>
              <a:buNone/>
              <a:defRPr sz="1400" b="1">
                <a:latin typeface="Segoe UI Semibold"/>
                <a:ea typeface="Segoe UI Semibold"/>
                <a:cs typeface="Segoe UI Semibold"/>
                <a:sym typeface="Segoe UI Semibold"/>
              </a:defRPr>
            </a:pPr>
            <a:endParaRPr/>
          </a:p>
          <a:p>
            <a:pPr marL="273050" lvl="1" indent="93662" algn="r">
              <a:lnSpc>
                <a:spcPct val="70000"/>
              </a:lnSpc>
              <a:spcBef>
                <a:spcPts val="500"/>
              </a:spcBef>
              <a:buSzTx/>
              <a:buNone/>
              <a:defRPr sz="1400" b="1">
                <a:latin typeface="Segoe UI Semibold"/>
                <a:ea typeface="Segoe UI Semibold"/>
                <a:cs typeface="Segoe UI Semibold"/>
                <a:sym typeface="Segoe UI Semibold"/>
              </a:defRPr>
            </a:pPr>
            <a:r>
              <a:t>FARE, 2015</a:t>
            </a:r>
          </a:p>
        </p:txBody>
      </p:sp>
      <p:graphicFrame>
        <p:nvGraphicFramePr>
          <p:cNvPr id="127" name="Table 127"/>
          <p:cNvGraphicFramePr/>
          <p:nvPr/>
        </p:nvGraphicFramePr>
        <p:xfrm>
          <a:off x="990600" y="3505200"/>
          <a:ext cx="7315200" cy="2540635"/>
        </p:xfrm>
        <a:graphic>
          <a:graphicData uri="http://schemas.openxmlformats.org/drawingml/2006/table">
            <a:tbl>
              <a:tblPr>
                <a:tableStyleId>{4C3C2611-4C71-4FC5-86AE-919BDF0F9419}</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822325">
                <a:tc>
                  <a:txBody>
                    <a:bodyPr/>
                    <a:lstStyle/>
                    <a:p>
                      <a:pPr>
                        <a:defRPr sz="1800"/>
                      </a:pPr>
                      <a:r>
                        <a:rPr sz="2400" b="1">
                          <a:latin typeface="Segoe UI Semibold"/>
                          <a:ea typeface="Segoe UI Semibold"/>
                          <a:cs typeface="Segoe UI Semibold"/>
                          <a:sym typeface="Segoe UI Semibold"/>
                        </a:rPr>
                        <a:t>Peanut</a:t>
                      </a:r>
                    </a:p>
                  </a:txBody>
                  <a:tcPr marL="45720" marR="45720" anchor="ctr"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EDF2F8"/>
                    </a:solidFill>
                  </a:tcPr>
                </a:tc>
                <a:tc>
                  <a:txBody>
                    <a:bodyPr/>
                    <a:lstStyle/>
                    <a:p>
                      <a:pPr>
                        <a:defRPr sz="1800"/>
                      </a:pPr>
                      <a:r>
                        <a:rPr sz="2400" b="1">
                          <a:latin typeface="Segoe UI Semibold"/>
                          <a:ea typeface="Segoe UI Semibold"/>
                          <a:cs typeface="Segoe UI Semibold"/>
                          <a:sym typeface="Segoe UI Semibold"/>
                        </a:rPr>
                        <a:t>Tree nuts (walnuts, cashews, pecans, etc.)</a:t>
                      </a:r>
                    </a:p>
                  </a:txBody>
                  <a:tcPr marL="45720" marR="45720" anchor="ctr"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EDF2F8"/>
                    </a:solidFill>
                  </a:tcPr>
                </a:tc>
                <a:extLst>
                  <a:ext uri="{0D108BD9-81ED-4DB2-BD59-A6C34878D82A}">
                    <a16:rowId xmlns:a16="http://schemas.microsoft.com/office/drawing/2014/main" val="10000"/>
                  </a:ext>
                </a:extLst>
              </a:tr>
              <a:tr h="549275">
                <a:tc>
                  <a:txBody>
                    <a:bodyPr/>
                    <a:lstStyle/>
                    <a:p>
                      <a:pPr>
                        <a:defRPr sz="1800"/>
                      </a:pPr>
                      <a:r>
                        <a:rPr sz="2400" b="1">
                          <a:latin typeface="Segoe UI Semibold"/>
                          <a:ea typeface="Segoe UI Semibold"/>
                          <a:cs typeface="Segoe UI Semibold"/>
                          <a:sym typeface="Segoe UI Semibold"/>
                        </a:rPr>
                        <a:t>Milk</a:t>
                      </a:r>
                    </a:p>
                  </a:txBody>
                  <a:tcPr marL="45720" marR="45720" anchor="ctr"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DAE4F0"/>
                    </a:solidFill>
                  </a:tcPr>
                </a:tc>
                <a:tc>
                  <a:txBody>
                    <a:bodyPr/>
                    <a:lstStyle/>
                    <a:p>
                      <a:pPr>
                        <a:defRPr sz="1800"/>
                      </a:pPr>
                      <a:r>
                        <a:rPr sz="2400" b="1">
                          <a:latin typeface="Segoe UI Semibold"/>
                          <a:ea typeface="Segoe UI Semibold"/>
                          <a:cs typeface="Segoe UI Semibold"/>
                          <a:sym typeface="Segoe UI Semibold"/>
                        </a:rPr>
                        <a:t>Egg</a:t>
                      </a:r>
                    </a:p>
                  </a:txBody>
                  <a:tcPr marL="45720" marR="45720" anchor="ctr"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DAE4F0"/>
                    </a:solidFill>
                  </a:tcPr>
                </a:tc>
                <a:extLst>
                  <a:ext uri="{0D108BD9-81ED-4DB2-BD59-A6C34878D82A}">
                    <a16:rowId xmlns:a16="http://schemas.microsoft.com/office/drawing/2014/main" val="10001"/>
                  </a:ext>
                </a:extLst>
              </a:tr>
              <a:tr h="533400">
                <a:tc>
                  <a:txBody>
                    <a:bodyPr/>
                    <a:lstStyle/>
                    <a:p>
                      <a:pPr>
                        <a:defRPr sz="1800"/>
                      </a:pPr>
                      <a:r>
                        <a:rPr sz="2400" b="1">
                          <a:latin typeface="Segoe UI Semibold"/>
                          <a:ea typeface="Segoe UI Semibold"/>
                          <a:cs typeface="Segoe UI Semibold"/>
                          <a:sym typeface="Segoe UI Semibold"/>
                        </a:rPr>
                        <a:t>Wheat</a:t>
                      </a:r>
                    </a:p>
                  </a:txBody>
                  <a:tcPr marL="45720" marR="45720" anchor="ctr"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EDF2F8"/>
                    </a:solidFill>
                  </a:tcPr>
                </a:tc>
                <a:tc>
                  <a:txBody>
                    <a:bodyPr/>
                    <a:lstStyle/>
                    <a:p>
                      <a:pPr>
                        <a:defRPr sz="1800"/>
                      </a:pPr>
                      <a:r>
                        <a:rPr sz="2400" b="1">
                          <a:latin typeface="Segoe UI Semibold"/>
                          <a:ea typeface="Segoe UI Semibold"/>
                          <a:cs typeface="Segoe UI Semibold"/>
                          <a:sym typeface="Segoe UI Semibold"/>
                        </a:rPr>
                        <a:t>Soy</a:t>
                      </a:r>
                    </a:p>
                  </a:txBody>
                  <a:tcPr marL="45720" marR="45720" anchor="ctr"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EDF2F8"/>
                    </a:solidFill>
                  </a:tcPr>
                </a:tc>
                <a:extLst>
                  <a:ext uri="{0D108BD9-81ED-4DB2-BD59-A6C34878D82A}">
                    <a16:rowId xmlns:a16="http://schemas.microsoft.com/office/drawing/2014/main" val="10002"/>
                  </a:ext>
                </a:extLst>
              </a:tr>
              <a:tr h="635000">
                <a:tc>
                  <a:txBody>
                    <a:bodyPr/>
                    <a:lstStyle/>
                    <a:p>
                      <a:pPr>
                        <a:defRPr sz="1800"/>
                      </a:pPr>
                      <a:r>
                        <a:rPr sz="2400" b="1">
                          <a:latin typeface="Segoe UI Semibold"/>
                          <a:ea typeface="Segoe UI Semibold"/>
                          <a:cs typeface="Segoe UI Semibold"/>
                          <a:sym typeface="Segoe UI Semibold"/>
                        </a:rPr>
                        <a:t>Fish</a:t>
                      </a:r>
                    </a:p>
                  </a:txBody>
                  <a:tcPr marL="45720" marR="45720" anchor="ctr"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DAE4F0"/>
                    </a:solidFill>
                  </a:tcPr>
                </a:tc>
                <a:tc>
                  <a:txBody>
                    <a:bodyPr/>
                    <a:lstStyle/>
                    <a:p>
                      <a:pPr>
                        <a:defRPr sz="1800"/>
                      </a:pPr>
                      <a:r>
                        <a:rPr sz="2400" b="1">
                          <a:latin typeface="Segoe UI Semibold"/>
                          <a:ea typeface="Segoe UI Semibold"/>
                          <a:cs typeface="Segoe UI Semibold"/>
                          <a:sym typeface="Segoe UI Semibold"/>
                        </a:rPr>
                        <a:t>Shellfish</a:t>
                      </a:r>
                    </a:p>
                  </a:txBody>
                  <a:tcPr marL="45720" marR="45720" anchor="ctr"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DAE4F0"/>
                    </a:solid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Allergic Reactions</a:t>
            </a:r>
          </a:p>
        </p:txBody>
      </p:sp>
      <p:pic>
        <p:nvPicPr>
          <p:cNvPr id="130" name="image.png"/>
          <p:cNvPicPr>
            <a:picLocks noChangeAspect="1"/>
          </p:cNvPicPr>
          <p:nvPr/>
        </p:nvPicPr>
        <p:blipFill>
          <a:blip r:embed="rId2" cstate="print"/>
          <a:stretch>
            <a:fillRect/>
          </a:stretch>
        </p:blipFill>
        <p:spPr>
          <a:xfrm>
            <a:off x="536575" y="1597025"/>
            <a:ext cx="8242300" cy="3816350"/>
          </a:xfrm>
          <a:prstGeom prst="rect">
            <a:avLst/>
          </a:prstGeom>
          <a:ln w="12700">
            <a:miter lim="400000"/>
          </a:ln>
        </p:spPr>
      </p:pic>
      <p:sp>
        <p:nvSpPr>
          <p:cNvPr id="131" name="Shape 131"/>
          <p:cNvSpPr/>
          <p:nvPr/>
        </p:nvSpPr>
        <p:spPr>
          <a:xfrm>
            <a:off x="685800" y="5486400"/>
            <a:ext cx="8001000" cy="11709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2800"/>
            </a:pPr>
            <a:r>
              <a:t>Important to make the distinction based on the signs and symptoms seen in a student!</a:t>
            </a:r>
          </a:p>
          <a:p>
            <a:pPr algn="r">
              <a:defRPr sz="1400" b="1">
                <a:latin typeface="Segoe UI Semibold"/>
                <a:ea typeface="Segoe UI Semibold"/>
                <a:cs typeface="Segoe UI Semibold"/>
                <a:sym typeface="Segoe UI Semibold"/>
              </a:defRPr>
            </a:pPr>
            <a:r>
              <a:t>Fineman, 2014</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lvl1pPr defTabSz="877823">
              <a:defRPr sz="4224"/>
            </a:lvl1pPr>
          </a:lstStyle>
          <a:p>
            <a:r>
              <a:t>Anaphylaxis (“an-a-fi-LAK-sis”)</a:t>
            </a:r>
          </a:p>
        </p:txBody>
      </p:sp>
      <p:sp>
        <p:nvSpPr>
          <p:cNvPr id="134" name="Shape 134"/>
          <p:cNvSpPr>
            <a:spLocks noGrp="1"/>
          </p:cNvSpPr>
          <p:nvPr>
            <p:ph type="body" idx="4294967295"/>
          </p:nvPr>
        </p:nvSpPr>
        <p:spPr>
          <a:xfrm>
            <a:off x="612775" y="1600200"/>
            <a:ext cx="8153400" cy="5257800"/>
          </a:xfrm>
          <a:prstGeom prst="rect">
            <a:avLst/>
          </a:prstGeom>
          <a:extLst>
            <a:ext uri="{C572A759-6A51-4108-AA02-DFA0A04FC94B}">
              <ma14:wrappingTextBoxFlag xmlns="" xmlns:ma14="http://schemas.microsoft.com/office/mac/drawingml/2011/main" val="1"/>
            </a:ext>
          </a:extLst>
        </p:spPr>
        <p:txBody>
          <a:bodyPr>
            <a:normAutofit/>
          </a:bodyPr>
          <a:lstStyle/>
          <a:p>
            <a:pPr marL="299942" indent="-299942" defTabSz="859536">
              <a:lnSpc>
                <a:spcPct val="90000"/>
              </a:lnSpc>
              <a:spcBef>
                <a:spcPts val="600"/>
              </a:spcBef>
              <a:buChar char="▪"/>
              <a:defRPr sz="2726"/>
            </a:pPr>
            <a:r>
              <a:t>Anaphylaxis is a severe allergic reaction that can be life-threatening in a matter of minutes</a:t>
            </a:r>
          </a:p>
          <a:p>
            <a:pPr marL="601376" lvl="1" indent="-256666" defTabSz="859536">
              <a:lnSpc>
                <a:spcPct val="90000"/>
              </a:lnSpc>
              <a:spcBef>
                <a:spcPts val="400"/>
              </a:spcBef>
              <a:buClr>
                <a:srgbClr val="00538E"/>
              </a:buClr>
              <a:buChar char="▪"/>
              <a:defRPr sz="2444"/>
            </a:pPr>
            <a:r>
              <a:t>Almost always unanticipated</a:t>
            </a:r>
          </a:p>
          <a:p>
            <a:pPr marL="299942" indent="-299942" defTabSz="859536">
              <a:lnSpc>
                <a:spcPct val="90000"/>
              </a:lnSpc>
              <a:spcBef>
                <a:spcPts val="600"/>
              </a:spcBef>
              <a:buChar char="▪"/>
              <a:defRPr sz="2726"/>
            </a:pPr>
            <a:r>
              <a:t>It must be treated immediately</a:t>
            </a:r>
          </a:p>
          <a:p>
            <a:pPr marL="299942" indent="-299942" defTabSz="859536">
              <a:lnSpc>
                <a:spcPct val="90000"/>
              </a:lnSpc>
              <a:spcBef>
                <a:spcPts val="600"/>
              </a:spcBef>
              <a:buChar char="▪"/>
              <a:defRPr sz="2726"/>
            </a:pPr>
            <a:r>
              <a:t>The drug of choice is epinephrine</a:t>
            </a:r>
          </a:p>
          <a:p>
            <a:pPr marL="299942" indent="-299942" defTabSz="859536">
              <a:lnSpc>
                <a:spcPct val="90000"/>
              </a:lnSpc>
              <a:spcBef>
                <a:spcPts val="600"/>
              </a:spcBef>
              <a:buChar char="▪"/>
              <a:defRPr sz="2726"/>
            </a:pPr>
            <a:r>
              <a:t>The time to learn how to give life-saving medication is NOW– it needs to be given without delay</a:t>
            </a:r>
          </a:p>
          <a:p>
            <a:pPr marL="299942" indent="-299942" defTabSz="859536">
              <a:lnSpc>
                <a:spcPct val="90000"/>
              </a:lnSpc>
              <a:spcBef>
                <a:spcPts val="600"/>
              </a:spcBef>
              <a:buChar char="▪"/>
              <a:defRPr sz="1034"/>
            </a:pPr>
            <a:endParaRPr/>
          </a:p>
          <a:p>
            <a:pPr marL="299942" indent="-299942" algn="ctr" defTabSz="859536">
              <a:lnSpc>
                <a:spcPct val="90000"/>
              </a:lnSpc>
              <a:spcBef>
                <a:spcPts val="600"/>
              </a:spcBef>
              <a:buSzTx/>
              <a:buNone/>
              <a:defRPr sz="3384" b="1">
                <a:solidFill>
                  <a:srgbClr val="C00000"/>
                </a:solidFill>
                <a:latin typeface="Segoe Print"/>
                <a:ea typeface="Segoe Print"/>
                <a:cs typeface="Segoe Print"/>
                <a:sym typeface="Segoe Print"/>
              </a:defRPr>
            </a:pPr>
            <a:r>
              <a:t>It’s time to </a:t>
            </a:r>
            <a:r>
              <a:rPr>
                <a:latin typeface="Segoe UI Semibold"/>
                <a:ea typeface="Segoe UI Semibold"/>
                <a:cs typeface="Segoe UI Semibold"/>
                <a:sym typeface="Segoe UI Semibold"/>
              </a:rPr>
              <a:t>GET TRAINED!</a:t>
            </a:r>
          </a:p>
          <a:p>
            <a:pPr marL="299942" indent="-299942" algn="r" defTabSz="859536">
              <a:lnSpc>
                <a:spcPct val="90000"/>
              </a:lnSpc>
              <a:spcBef>
                <a:spcPts val="600"/>
              </a:spcBef>
              <a:buSzTx/>
              <a:buNone/>
              <a:defRPr sz="1316" b="1">
                <a:latin typeface="Segoe UI Semibold"/>
                <a:ea typeface="Segoe UI Semibold"/>
                <a:cs typeface="Segoe UI Semibold"/>
                <a:sym typeface="Segoe UI Semibold"/>
              </a:defRPr>
            </a:pPr>
            <a:r>
              <a:t>Sicherer &amp; Simons, 2007</a:t>
            </a:r>
          </a:p>
          <a:p>
            <a:pPr marL="299942" indent="-299942" algn="r" defTabSz="859536">
              <a:lnSpc>
                <a:spcPct val="90000"/>
              </a:lnSpc>
              <a:spcBef>
                <a:spcPts val="600"/>
              </a:spcBef>
              <a:buSzTx/>
              <a:buNone/>
              <a:defRPr sz="1316" b="1">
                <a:latin typeface="Segoe UI Semibold"/>
                <a:ea typeface="Segoe UI Semibold"/>
                <a:cs typeface="Segoe UI Semibold"/>
                <a:sym typeface="Segoe UI Semibold"/>
              </a:defRPr>
            </a:pPr>
            <a:r>
              <a:t>Schoessler &amp; White, 2013</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Allergic Management</a:t>
            </a:r>
          </a:p>
        </p:txBody>
      </p:sp>
      <p:sp>
        <p:nvSpPr>
          <p:cNvPr id="137" name="Shape 137"/>
          <p:cNvSpPr>
            <a:spLocks noGrp="1"/>
          </p:cNvSpPr>
          <p:nvPr>
            <p:ph type="body" idx="4294967295"/>
          </p:nvPr>
        </p:nvSpPr>
        <p:spPr>
          <a:xfrm>
            <a:off x="612775" y="1600199"/>
            <a:ext cx="8153400" cy="4953002"/>
          </a:xfrm>
          <a:prstGeom prst="rect">
            <a:avLst/>
          </a:prstGeom>
          <a:extLst>
            <a:ext uri="{C572A759-6A51-4108-AA02-DFA0A04FC94B}">
              <ma14:wrappingTextBoxFlag xmlns="" xmlns:ma14="http://schemas.microsoft.com/office/mac/drawingml/2011/main" val="1"/>
            </a:ext>
          </a:extLst>
        </p:spPr>
        <p:txBody>
          <a:bodyPr>
            <a:normAutofit/>
          </a:bodyPr>
          <a:lstStyle/>
          <a:p>
            <a:pPr marL="296751" indent="-296751" defTabSz="850391">
              <a:lnSpc>
                <a:spcPct val="90000"/>
              </a:lnSpc>
              <a:spcBef>
                <a:spcPts val="600"/>
              </a:spcBef>
              <a:buChar char="▪"/>
              <a:defRPr sz="2511"/>
            </a:pPr>
            <a:r>
              <a:t>Preventing an exposure is key</a:t>
            </a:r>
          </a:p>
          <a:p>
            <a:pPr marL="296751" indent="-296751" defTabSz="850391">
              <a:lnSpc>
                <a:spcPct val="90000"/>
              </a:lnSpc>
              <a:spcBef>
                <a:spcPts val="600"/>
              </a:spcBef>
              <a:buChar char="▪"/>
              <a:defRPr sz="2511"/>
            </a:pPr>
            <a:r>
              <a:t>For students with a diagnosed allergy:</a:t>
            </a:r>
          </a:p>
          <a:p>
            <a:pPr marL="594979" lvl="1" indent="-253936" defTabSz="850391">
              <a:lnSpc>
                <a:spcPct val="90000"/>
              </a:lnSpc>
              <a:spcBef>
                <a:spcPts val="400"/>
              </a:spcBef>
              <a:buClr>
                <a:srgbClr val="00538E"/>
              </a:buClr>
              <a:buChar char="▪"/>
              <a:defRPr sz="2232" b="1">
                <a:solidFill>
                  <a:srgbClr val="C00000"/>
                </a:solidFill>
                <a:latin typeface="Segoe Print"/>
                <a:ea typeface="Segoe Print"/>
                <a:cs typeface="Segoe Print"/>
                <a:sym typeface="Segoe Print"/>
              </a:defRPr>
            </a:pPr>
            <a:r>
              <a:t>Know who can help!</a:t>
            </a:r>
          </a:p>
          <a:p>
            <a:pPr marL="850391" lvl="2" indent="-212597" defTabSz="850391">
              <a:lnSpc>
                <a:spcPct val="90000"/>
              </a:lnSpc>
              <a:spcBef>
                <a:spcPts val="400"/>
              </a:spcBef>
              <a:buClr>
                <a:schemeClr val="accent2"/>
              </a:buClr>
              <a:buChar char="✓"/>
              <a:defRPr sz="1953"/>
            </a:pPr>
            <a:r>
              <a:t> Talk to your school nurse or healthcare coordinator</a:t>
            </a:r>
          </a:p>
          <a:p>
            <a:pPr marL="594979" lvl="1" indent="-253936" defTabSz="850391">
              <a:lnSpc>
                <a:spcPct val="90000"/>
              </a:lnSpc>
              <a:spcBef>
                <a:spcPts val="400"/>
              </a:spcBef>
              <a:buClr>
                <a:srgbClr val="00538E"/>
              </a:buClr>
              <a:buChar char="▪"/>
              <a:defRPr sz="2232" b="1">
                <a:solidFill>
                  <a:srgbClr val="C00000"/>
                </a:solidFill>
                <a:latin typeface="Segoe Print"/>
                <a:ea typeface="Segoe Print"/>
                <a:cs typeface="Segoe Print"/>
                <a:sym typeface="Segoe Print"/>
              </a:defRPr>
            </a:pPr>
            <a:r>
              <a:t>Know how to react!</a:t>
            </a:r>
          </a:p>
          <a:p>
            <a:pPr marL="850391" lvl="2" indent="-212597" defTabSz="850391">
              <a:lnSpc>
                <a:spcPct val="90000"/>
              </a:lnSpc>
              <a:spcBef>
                <a:spcPts val="400"/>
              </a:spcBef>
              <a:buClr>
                <a:schemeClr val="accent2"/>
              </a:buClr>
              <a:buChar char="✓"/>
              <a:defRPr sz="1953"/>
            </a:pPr>
            <a:r>
              <a:t> Know the signs and symptoms of anaphylaxis</a:t>
            </a:r>
          </a:p>
          <a:p>
            <a:pPr marL="850391" lvl="2" indent="-212597" defTabSz="850391">
              <a:lnSpc>
                <a:spcPct val="90000"/>
              </a:lnSpc>
              <a:spcBef>
                <a:spcPts val="400"/>
              </a:spcBef>
              <a:buClr>
                <a:schemeClr val="accent2"/>
              </a:buClr>
              <a:buChar char="✓"/>
              <a:defRPr sz="1953"/>
            </a:pPr>
            <a:r>
              <a:t> Learn about the student’s Action / Emergency Care Plan </a:t>
            </a:r>
          </a:p>
          <a:p>
            <a:pPr marL="850391" lvl="2" indent="-212597" defTabSz="850391">
              <a:lnSpc>
                <a:spcPct val="90000"/>
              </a:lnSpc>
              <a:spcBef>
                <a:spcPts val="400"/>
              </a:spcBef>
              <a:buClr>
                <a:schemeClr val="accent2"/>
              </a:buClr>
              <a:buChar char="✓"/>
              <a:defRPr sz="1953"/>
            </a:pPr>
            <a:r>
              <a:t>Know where your student’s medication is and how to help in an emergency</a:t>
            </a:r>
          </a:p>
          <a:p>
            <a:pPr marL="296751" indent="-296751" defTabSz="850391">
              <a:lnSpc>
                <a:spcPct val="90000"/>
              </a:lnSpc>
              <a:spcBef>
                <a:spcPts val="600"/>
              </a:spcBef>
              <a:buChar char="▪"/>
              <a:defRPr sz="2511"/>
            </a:pPr>
            <a:r>
              <a:t>IF A CHILD IS HAVING A FIRST TIME REACTION AND DOESN’T HAVE A PLAN </a:t>
            </a:r>
            <a:r>
              <a:rPr>
                <a:solidFill>
                  <a:srgbClr val="C00000"/>
                </a:solidFill>
              </a:rPr>
              <a:t>– DON’T DELAY USING EPINEPHRINE IF NEEDED</a:t>
            </a:r>
          </a:p>
          <a:p>
            <a:pPr marL="212597" lvl="2" indent="425195" algn="r" defTabSz="850391">
              <a:lnSpc>
                <a:spcPct val="90000"/>
              </a:lnSpc>
              <a:spcBef>
                <a:spcPts val="400"/>
              </a:spcBef>
              <a:buSzTx/>
              <a:buNone/>
              <a:defRPr sz="1209" b="1">
                <a:latin typeface="Segoe UI Semibold"/>
                <a:ea typeface="Segoe UI Semibold"/>
                <a:cs typeface="Segoe UI Semibold"/>
                <a:sym typeface="Segoe UI Semibold"/>
              </a:defRPr>
            </a:pPr>
            <a:r>
              <a:t>Robinson &amp; Ficca, 2011</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Allergy Management</a:t>
            </a:r>
          </a:p>
        </p:txBody>
      </p:sp>
      <p:sp>
        <p:nvSpPr>
          <p:cNvPr id="140" name="Shape 140"/>
          <p:cNvSpPr>
            <a:spLocks noGrp="1"/>
          </p:cNvSpPr>
          <p:nvPr>
            <p:ph type="body" idx="4294967295"/>
          </p:nvPr>
        </p:nvSpPr>
        <p:spPr>
          <a:xfrm>
            <a:off x="612775" y="1600200"/>
            <a:ext cx="8153400" cy="5029200"/>
          </a:xfrm>
          <a:prstGeom prst="rect">
            <a:avLst/>
          </a:prstGeom>
          <a:extLst>
            <a:ext uri="{C572A759-6A51-4108-AA02-DFA0A04FC94B}">
              <ma14:wrappingTextBoxFlag xmlns="" xmlns:ma14="http://schemas.microsoft.com/office/mac/drawingml/2011/main" val="1"/>
            </a:ext>
          </a:extLst>
        </p:spPr>
        <p:txBody>
          <a:bodyPr>
            <a:normAutofit/>
          </a:bodyPr>
          <a:lstStyle/>
          <a:p>
            <a:pPr>
              <a:lnSpc>
                <a:spcPct val="90000"/>
              </a:lnSpc>
              <a:buChar char="▪"/>
              <a:defRPr sz="2800"/>
            </a:pPr>
            <a:endParaRPr/>
          </a:p>
          <a:p>
            <a:pPr>
              <a:lnSpc>
                <a:spcPct val="90000"/>
              </a:lnSpc>
              <a:buChar char="▪"/>
              <a:defRPr sz="2800"/>
            </a:pPr>
            <a:r>
              <a:t>Collaboration is vital – everyone should be aware of students with allergies </a:t>
            </a:r>
          </a:p>
          <a:p>
            <a:pPr marL="0" lvl="1" indent="365125">
              <a:lnSpc>
                <a:spcPct val="90000"/>
              </a:lnSpc>
              <a:spcBef>
                <a:spcPts val="500"/>
              </a:spcBef>
              <a:buSzTx/>
              <a:buNone/>
              <a:defRPr sz="2600"/>
            </a:pPr>
            <a:endParaRPr/>
          </a:p>
          <a:p>
            <a:pPr marL="0" lvl="1" indent="365125">
              <a:lnSpc>
                <a:spcPct val="90000"/>
              </a:lnSpc>
              <a:spcBef>
                <a:spcPts val="500"/>
              </a:spcBef>
              <a:buSzTx/>
              <a:buNone/>
              <a:defRPr sz="2600"/>
            </a:pPr>
            <a:endParaRPr/>
          </a:p>
          <a:p>
            <a:pPr marL="0" lvl="1" indent="365125">
              <a:lnSpc>
                <a:spcPct val="90000"/>
              </a:lnSpc>
              <a:spcBef>
                <a:spcPts val="500"/>
              </a:spcBef>
              <a:buSzTx/>
              <a:buNone/>
              <a:defRPr sz="2600"/>
            </a:pPr>
            <a:endParaRPr/>
          </a:p>
          <a:p>
            <a:pPr marL="0" lvl="1" indent="365125">
              <a:lnSpc>
                <a:spcPct val="90000"/>
              </a:lnSpc>
              <a:spcBef>
                <a:spcPts val="500"/>
              </a:spcBef>
              <a:buSzTx/>
              <a:buNone/>
              <a:defRPr sz="2600"/>
            </a:pPr>
            <a:endParaRPr/>
          </a:p>
          <a:p>
            <a:pPr marL="0" lvl="1" indent="365125">
              <a:lnSpc>
                <a:spcPct val="90000"/>
              </a:lnSpc>
              <a:spcBef>
                <a:spcPts val="500"/>
              </a:spcBef>
              <a:buSzTx/>
              <a:buNone/>
              <a:defRPr sz="2600"/>
            </a:pPr>
            <a:endParaRPr/>
          </a:p>
          <a:p>
            <a:pPr>
              <a:lnSpc>
                <a:spcPct val="90000"/>
              </a:lnSpc>
              <a:buChar char="▪"/>
              <a:defRPr sz="2800"/>
            </a:pPr>
            <a:r>
              <a:t>Must be willing to work as a team to keep these students safe</a:t>
            </a:r>
          </a:p>
          <a:p>
            <a:pPr marL="365125" lvl="1" indent="0">
              <a:lnSpc>
                <a:spcPct val="90000"/>
              </a:lnSpc>
              <a:spcBef>
                <a:spcPts val="500"/>
              </a:spcBef>
              <a:buClr>
                <a:srgbClr val="00538E"/>
              </a:buClr>
              <a:buChar char="▪"/>
              <a:defRPr sz="1800" b="1">
                <a:latin typeface="Segoe UI Semibold"/>
                <a:ea typeface="Segoe UI Semibold"/>
                <a:cs typeface="Segoe UI Semibold"/>
                <a:sym typeface="Segoe UI Semibold"/>
              </a:defRPr>
            </a:pPr>
            <a:r>
              <a:t>A Coordinated Approach / Effective Partnerships</a:t>
            </a:r>
          </a:p>
          <a:p>
            <a:pPr marL="0" lvl="2" indent="0" algn="r">
              <a:lnSpc>
                <a:spcPct val="90000"/>
              </a:lnSpc>
              <a:buSzTx/>
              <a:buNone/>
              <a:defRPr sz="1400" b="1">
                <a:latin typeface="Segoe UI Semibold"/>
                <a:ea typeface="Segoe UI Semibold"/>
                <a:cs typeface="Segoe UI Semibold"/>
                <a:sym typeface="Segoe UI Semibold"/>
              </a:defRPr>
            </a:pPr>
            <a:r>
              <a:t>CDC, 2013</a:t>
            </a:r>
          </a:p>
        </p:txBody>
      </p:sp>
      <p:graphicFrame>
        <p:nvGraphicFramePr>
          <p:cNvPr id="141" name="Table 141"/>
          <p:cNvGraphicFramePr/>
          <p:nvPr/>
        </p:nvGraphicFramePr>
        <p:xfrm>
          <a:off x="1524000" y="3048000"/>
          <a:ext cx="6019800" cy="1752917"/>
        </p:xfrm>
        <a:graphic>
          <a:graphicData uri="http://schemas.openxmlformats.org/drawingml/2006/table">
            <a:tbl>
              <a:tblPr>
                <a:tableStyleId>{4C3C2611-4C71-4FC5-86AE-919BDF0F9419}</a:tableStyleId>
              </a:tblPr>
              <a:tblGrid>
                <a:gridCol w="30480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371475">
                <a:tc>
                  <a:txBody>
                    <a:bodyPr/>
                    <a:lstStyle/>
                    <a:p>
                      <a:pPr algn="l">
                        <a:defRPr sz="1800"/>
                      </a:pPr>
                      <a:r>
                        <a:t>Classroom Teachers</a:t>
                      </a:r>
                    </a:p>
                  </a:txBody>
                  <a:tcPr marL="45720" marR="45720" horzOverflow="overflow">
                    <a:lnL w="12700">
                      <a:solidFill>
                        <a:schemeClr val="accent2"/>
                      </a:solidFill>
                    </a:lnL>
                    <a:lnR w="12700">
                      <a:solidFill>
                        <a:schemeClr val="accent2"/>
                      </a:solidFill>
                    </a:lnR>
                    <a:lnT w="12700">
                      <a:solidFill>
                        <a:schemeClr val="accent2"/>
                      </a:solidFill>
                    </a:lnT>
                    <a:lnB w="25400">
                      <a:solidFill>
                        <a:schemeClr val="accent2"/>
                      </a:solidFill>
                    </a:lnB>
                    <a:noFill/>
                  </a:tcPr>
                </a:tc>
                <a:tc>
                  <a:txBody>
                    <a:bodyPr/>
                    <a:lstStyle/>
                    <a:p>
                      <a:pPr algn="l">
                        <a:defRPr sz="1800"/>
                      </a:pPr>
                      <a:r>
                        <a:t>School Administration</a:t>
                      </a:r>
                    </a:p>
                  </a:txBody>
                  <a:tcPr marL="45720" marR="45720" horzOverflow="overflow">
                    <a:lnL w="12700">
                      <a:solidFill>
                        <a:schemeClr val="accent2"/>
                      </a:solidFill>
                    </a:lnL>
                    <a:lnR w="12700">
                      <a:solidFill>
                        <a:schemeClr val="accent2"/>
                      </a:solidFill>
                    </a:lnR>
                    <a:lnT w="12700">
                      <a:solidFill>
                        <a:schemeClr val="accent2"/>
                      </a:solidFill>
                    </a:lnT>
                    <a:lnB w="25400">
                      <a:solidFill>
                        <a:schemeClr val="accent2"/>
                      </a:solidFill>
                    </a:lnB>
                    <a:noFill/>
                  </a:tcPr>
                </a:tc>
                <a:extLst>
                  <a:ext uri="{0D108BD9-81ED-4DB2-BD59-A6C34878D82A}">
                    <a16:rowId xmlns:a16="http://schemas.microsoft.com/office/drawing/2014/main" val="10000"/>
                  </a:ext>
                </a:extLst>
              </a:tr>
              <a:tr h="369887">
                <a:tc>
                  <a:txBody>
                    <a:bodyPr/>
                    <a:lstStyle/>
                    <a:p>
                      <a:pPr algn="l">
                        <a:defRPr sz="1800"/>
                      </a:pPr>
                      <a:r>
                        <a:t>Special Area Teachers</a:t>
                      </a:r>
                    </a:p>
                  </a:txBody>
                  <a:tcPr marL="45720" marR="45720" horzOverflow="overflow">
                    <a:lnL w="12700">
                      <a:solidFill>
                        <a:schemeClr val="accent2"/>
                      </a:solidFill>
                    </a:lnL>
                    <a:lnR w="12700">
                      <a:solidFill>
                        <a:schemeClr val="accent2"/>
                      </a:solidFill>
                    </a:lnR>
                    <a:lnT w="25400">
                      <a:solidFill>
                        <a:schemeClr val="accent2"/>
                      </a:solidFill>
                    </a:lnT>
                    <a:lnB w="12700">
                      <a:solidFill>
                        <a:schemeClr val="accent2"/>
                      </a:solidFill>
                    </a:lnB>
                    <a:solidFill>
                      <a:schemeClr val="accent2">
                        <a:alpha val="19999"/>
                      </a:schemeClr>
                    </a:solidFill>
                  </a:tcPr>
                </a:tc>
                <a:tc>
                  <a:txBody>
                    <a:bodyPr/>
                    <a:lstStyle/>
                    <a:p>
                      <a:pPr algn="l">
                        <a:defRPr sz="1800"/>
                      </a:pPr>
                      <a:r>
                        <a:t>Food Service</a:t>
                      </a:r>
                    </a:p>
                  </a:txBody>
                  <a:tcPr marL="45720" marR="45720" horzOverflow="overflow">
                    <a:lnL w="12700">
                      <a:solidFill>
                        <a:schemeClr val="accent2"/>
                      </a:solidFill>
                    </a:lnL>
                    <a:lnR w="12700">
                      <a:solidFill>
                        <a:schemeClr val="accent2"/>
                      </a:solidFill>
                    </a:lnR>
                    <a:lnT w="25400">
                      <a:solidFill>
                        <a:schemeClr val="accent2"/>
                      </a:solidFill>
                    </a:lnT>
                    <a:lnB w="12700">
                      <a:solidFill>
                        <a:schemeClr val="accent2"/>
                      </a:solidFill>
                    </a:lnB>
                    <a:solidFill>
                      <a:schemeClr val="accent2">
                        <a:alpha val="19999"/>
                      </a:schemeClr>
                    </a:solidFill>
                  </a:tcPr>
                </a:tc>
                <a:extLst>
                  <a:ext uri="{0D108BD9-81ED-4DB2-BD59-A6C34878D82A}">
                    <a16:rowId xmlns:a16="http://schemas.microsoft.com/office/drawing/2014/main" val="10001"/>
                  </a:ext>
                </a:extLst>
              </a:tr>
              <a:tr h="639762">
                <a:tc>
                  <a:txBody>
                    <a:bodyPr/>
                    <a:lstStyle/>
                    <a:p>
                      <a:pPr algn="l">
                        <a:defRPr sz="1800"/>
                      </a:pPr>
                      <a:r>
                        <a:t>Student Instructional Support Personnel</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noFill/>
                  </a:tcPr>
                </a:tc>
                <a:tc>
                  <a:txBody>
                    <a:bodyPr/>
                    <a:lstStyle/>
                    <a:p>
                      <a:pPr algn="l">
                        <a:defRPr sz="1800"/>
                      </a:pPr>
                      <a:r>
                        <a:t>Facilities and Maintenance Staff</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noFill/>
                  </a:tcPr>
                </a:tc>
                <a:extLst>
                  <a:ext uri="{0D108BD9-81ED-4DB2-BD59-A6C34878D82A}">
                    <a16:rowId xmlns:a16="http://schemas.microsoft.com/office/drawing/2014/main" val="10002"/>
                  </a:ext>
                </a:extLst>
              </a:tr>
              <a:tr h="371475">
                <a:tc>
                  <a:txBody>
                    <a:bodyPr/>
                    <a:lstStyle/>
                    <a:p>
                      <a:pPr algn="l">
                        <a:defRPr sz="1800"/>
                      </a:pPr>
                      <a:r>
                        <a:t>Transportation Staff</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solidFill>
                      <a:schemeClr val="accent2">
                        <a:alpha val="19999"/>
                      </a:schemeClr>
                    </a:solidFill>
                  </a:tcPr>
                </a:tc>
                <a:tc>
                  <a:txBody>
                    <a:bodyPr/>
                    <a:lstStyle/>
                    <a:p>
                      <a:pPr algn="l">
                        <a:defRPr sz="1800"/>
                      </a:pPr>
                      <a:r>
                        <a:t>Everyone!</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solidFill>
                      <a:schemeClr val="accent2">
                        <a:alpha val="19999"/>
                      </a:schemeClr>
                    </a:solid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idx="4294967295"/>
          </p:nvPr>
        </p:nvSpPr>
        <p:spPr>
          <a:xfrm>
            <a:off x="1371600" y="1600200"/>
            <a:ext cx="7620000" cy="990600"/>
          </a:xfrm>
          <a:prstGeom prst="rect">
            <a:avLst/>
          </a:prstGeom>
          <a:extLst>
            <a:ext uri="{C572A759-6A51-4108-AA02-DFA0A04FC94B}">
              <ma14:wrappingTextBoxFlag xmlns="" xmlns:ma14="http://schemas.microsoft.com/office/mac/drawingml/2011/main" val="1"/>
            </a:ext>
          </a:extLst>
        </p:spPr>
        <p:txBody>
          <a:bodyPr>
            <a:normAutofit/>
          </a:bodyPr>
          <a:lstStyle>
            <a:lvl1pPr>
              <a:defRPr>
                <a:solidFill>
                  <a:srgbClr val="FFFFFF"/>
                </a:solidFill>
              </a:defRPr>
            </a:lvl1pPr>
          </a:lstStyle>
          <a:p>
            <a:r>
              <a:t>Signs and Symptoms</a:t>
            </a:r>
          </a:p>
        </p:txBody>
      </p:sp>
      <p:pic>
        <p:nvPicPr>
          <p:cNvPr id="144" name="image.png"/>
          <p:cNvPicPr>
            <a:picLocks noChangeAspect="1"/>
          </p:cNvPicPr>
          <p:nvPr/>
        </p:nvPicPr>
        <p:blipFill>
          <a:blip r:embed="rId2" cstate="print"/>
          <a:stretch>
            <a:fillRect/>
          </a:stretch>
        </p:blipFill>
        <p:spPr>
          <a:xfrm>
            <a:off x="1524000" y="2590800"/>
            <a:ext cx="6096000" cy="4078288"/>
          </a:xfrm>
          <a:prstGeom prst="rect">
            <a:avLst/>
          </a:prstGeom>
          <a:ln w="12700">
            <a:miter lim="400000"/>
          </a:ln>
        </p:spPr>
      </p:pic>
      <p:pic>
        <p:nvPicPr>
          <p:cNvPr id="145" name="image.jpg"/>
          <p:cNvPicPr>
            <a:picLocks noChangeAspect="1"/>
          </p:cNvPicPr>
          <p:nvPr/>
        </p:nvPicPr>
        <p:blipFill>
          <a:blip r:embed="rId3" cstate="print"/>
          <a:stretch>
            <a:fillRect/>
          </a:stretch>
        </p:blipFill>
        <p:spPr>
          <a:xfrm>
            <a:off x="7620000" y="228600"/>
            <a:ext cx="1295400" cy="12954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idx="4294967295"/>
          </p:nvPr>
        </p:nvSpPr>
        <p:spPr>
          <a:xfrm>
            <a:off x="380999" y="228600"/>
            <a:ext cx="8763002" cy="990600"/>
          </a:xfrm>
          <a:prstGeom prst="rect">
            <a:avLst/>
          </a:prstGeom>
          <a:extLst>
            <a:ext uri="{C572A759-6A51-4108-AA02-DFA0A04FC94B}">
              <ma14:wrappingTextBoxFlag xmlns="" xmlns:ma14="http://schemas.microsoft.com/office/mac/drawingml/2011/main" val="1"/>
            </a:ext>
          </a:extLst>
        </p:spPr>
        <p:txBody>
          <a:bodyPr>
            <a:normAutofit/>
          </a:bodyPr>
          <a:lstStyle/>
          <a:p>
            <a:r>
              <a:t>What does it look like?</a:t>
            </a:r>
          </a:p>
        </p:txBody>
      </p:sp>
      <p:sp>
        <p:nvSpPr>
          <p:cNvPr id="148" name="Shape 148"/>
          <p:cNvSpPr>
            <a:spLocks noGrp="1"/>
          </p:cNvSpPr>
          <p:nvPr>
            <p:ph type="body" idx="4294967295"/>
          </p:nvPr>
        </p:nvSpPr>
        <p:spPr>
          <a:xfrm>
            <a:off x="612775" y="1600200"/>
            <a:ext cx="8153400" cy="5181600"/>
          </a:xfrm>
          <a:prstGeom prst="rect">
            <a:avLst/>
          </a:prstGeom>
          <a:extLst>
            <a:ext uri="{C572A759-6A51-4108-AA02-DFA0A04FC94B}">
              <ma14:wrappingTextBoxFlag xmlns="" xmlns:ma14="http://schemas.microsoft.com/office/mac/drawingml/2011/main" val="1"/>
            </a:ext>
          </a:extLst>
        </p:spPr>
        <p:txBody>
          <a:bodyPr>
            <a:normAutofit/>
          </a:bodyPr>
          <a:lstStyle/>
          <a:p>
            <a:pPr marL="0" indent="0">
              <a:lnSpc>
                <a:spcPct val="90000"/>
              </a:lnSpc>
              <a:buSzTx/>
              <a:buNone/>
              <a:defRPr sz="2700"/>
            </a:pPr>
            <a:endParaRPr/>
          </a:p>
          <a:p>
            <a:pPr marL="0" indent="0">
              <a:lnSpc>
                <a:spcPct val="90000"/>
              </a:lnSpc>
              <a:buSzTx/>
              <a:buNone/>
              <a:defRPr sz="2700"/>
            </a:pPr>
            <a:r>
              <a:t>Mild Allergic Reaction:</a:t>
            </a:r>
          </a:p>
          <a:p>
            <a:pPr marL="0" indent="0">
              <a:lnSpc>
                <a:spcPct val="90000"/>
              </a:lnSpc>
              <a:buChar char="▪"/>
              <a:defRPr sz="2700"/>
            </a:pPr>
            <a:endParaRPr/>
          </a:p>
          <a:p>
            <a:pPr marL="0" indent="0">
              <a:lnSpc>
                <a:spcPct val="90000"/>
              </a:lnSpc>
              <a:buChar char="▪"/>
              <a:defRPr sz="2700" b="1"/>
            </a:pPr>
            <a:r>
              <a:t>MOUTH</a:t>
            </a:r>
            <a:r>
              <a:rPr b="0"/>
              <a:t>: 		Itchy mouth </a:t>
            </a:r>
          </a:p>
          <a:p>
            <a:pPr marL="0" indent="0">
              <a:lnSpc>
                <a:spcPct val="90000"/>
              </a:lnSpc>
              <a:buChar char="▪"/>
              <a:defRPr sz="2700" b="1"/>
            </a:pPr>
            <a:r>
              <a:t>SKIN</a:t>
            </a:r>
            <a:r>
              <a:rPr b="0"/>
              <a:t>: 		A few hives around mouth/face, 			mild itch </a:t>
            </a:r>
          </a:p>
          <a:p>
            <a:pPr marL="0" indent="0">
              <a:lnSpc>
                <a:spcPct val="90000"/>
              </a:lnSpc>
              <a:buChar char="▪"/>
              <a:defRPr sz="2700" b="1"/>
            </a:pPr>
            <a:r>
              <a:t>ABDOMINAL AREA/ STOMACH</a:t>
            </a:r>
            <a:r>
              <a:rPr b="0"/>
              <a:t>:   </a:t>
            </a:r>
          </a:p>
          <a:p>
            <a:pPr marL="0" indent="0">
              <a:lnSpc>
                <a:spcPct val="90000"/>
              </a:lnSpc>
              <a:buSzTx/>
              <a:buNone/>
              <a:defRPr sz="2700"/>
            </a:pPr>
            <a:r>
              <a:t>			Mild nausea/discomfort </a:t>
            </a:r>
          </a:p>
          <a:p>
            <a:pPr marL="0" indent="0">
              <a:lnSpc>
                <a:spcPct val="90000"/>
              </a:lnSpc>
              <a:buChar char="▪"/>
              <a:defRPr sz="2700"/>
            </a:pPr>
            <a:endParaRPr/>
          </a:p>
          <a:p>
            <a:pPr marL="0" indent="0">
              <a:lnSpc>
                <a:spcPct val="90000"/>
              </a:lnSpc>
              <a:buChar char="▪"/>
              <a:defRPr sz="2700"/>
            </a:pPr>
            <a:endParaRPr/>
          </a:p>
          <a:p>
            <a:pPr marL="0" lvl="1" indent="0" algn="r">
              <a:lnSpc>
                <a:spcPct val="90000"/>
              </a:lnSpc>
              <a:buSzTx/>
              <a:buNone/>
              <a:defRPr sz="1300" b="1">
                <a:latin typeface="Segoe UI Semibold"/>
                <a:ea typeface="Segoe UI Semibold"/>
                <a:cs typeface="Segoe UI Semibold"/>
                <a:sym typeface="Segoe UI Semibold"/>
              </a:defRPr>
            </a:pPr>
            <a:r>
              <a:t>FARE, 2015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What does it look like?</a:t>
            </a:r>
          </a:p>
        </p:txBody>
      </p:sp>
      <p:sp>
        <p:nvSpPr>
          <p:cNvPr id="151" name="Shape 151"/>
          <p:cNvSpPr>
            <a:spLocks noGrp="1"/>
          </p:cNvSpPr>
          <p:nvPr>
            <p:ph type="body" idx="4294967295"/>
          </p:nvPr>
        </p:nvSpPr>
        <p:spPr>
          <a:xfrm>
            <a:off x="612775" y="1600200"/>
            <a:ext cx="8150225" cy="5257800"/>
          </a:xfrm>
          <a:prstGeom prst="rect">
            <a:avLst/>
          </a:prstGeom>
          <a:extLst>
            <a:ext uri="{C572A759-6A51-4108-AA02-DFA0A04FC94B}">
              <ma14:wrappingTextBoxFlag xmlns="" xmlns:ma14="http://schemas.microsoft.com/office/mac/drawingml/2011/main" val="1"/>
            </a:ext>
          </a:extLst>
        </p:spPr>
        <p:txBody>
          <a:bodyPr>
            <a:normAutofit/>
          </a:bodyPr>
          <a:lstStyle/>
          <a:p>
            <a:pPr marL="0" indent="0" defTabSz="850391">
              <a:lnSpc>
                <a:spcPct val="90000"/>
              </a:lnSpc>
              <a:spcBef>
                <a:spcPts val="600"/>
              </a:spcBef>
              <a:buSzTx/>
              <a:buNone/>
              <a:defRPr sz="2697"/>
            </a:pPr>
            <a:r>
              <a:t>Anaphylaxis:  </a:t>
            </a:r>
            <a:r>
              <a:rPr b="1"/>
              <a:t>Any </a:t>
            </a:r>
            <a:r>
              <a:rPr b="1">
                <a:solidFill>
                  <a:srgbClr val="C00000"/>
                </a:solidFill>
              </a:rPr>
              <a:t>SEVERE SYMPTOMS</a:t>
            </a:r>
            <a:r>
              <a:rPr b="1"/>
              <a:t> after suspected or known ingestion or exposure: </a:t>
            </a:r>
          </a:p>
          <a:p>
            <a:pPr marL="0" indent="0" defTabSz="850391">
              <a:lnSpc>
                <a:spcPct val="90000"/>
              </a:lnSpc>
              <a:spcBef>
                <a:spcPts val="600"/>
              </a:spcBef>
              <a:buChar char="▪"/>
              <a:defRPr sz="2697" b="1"/>
            </a:pPr>
            <a:r>
              <a:t>One or more </a:t>
            </a:r>
            <a:r>
              <a:rPr b="0"/>
              <a:t>of the following: </a:t>
            </a:r>
          </a:p>
          <a:p>
            <a:pPr marL="594979" lvl="1" indent="-253936" defTabSz="850391">
              <a:lnSpc>
                <a:spcPct val="90000"/>
              </a:lnSpc>
              <a:spcBef>
                <a:spcPts val="400"/>
              </a:spcBef>
              <a:buClr>
                <a:srgbClr val="00538E"/>
              </a:buClr>
              <a:buChar char="▪"/>
              <a:defRPr sz="2418" b="1"/>
            </a:pPr>
            <a:r>
              <a:t>LUNG</a:t>
            </a:r>
            <a:r>
              <a:rPr b="0"/>
              <a:t>: 	Short of breath, wheezing, repetitive cough </a:t>
            </a:r>
          </a:p>
          <a:p>
            <a:pPr marL="594979" lvl="1" indent="-253936" defTabSz="850391">
              <a:lnSpc>
                <a:spcPct val="90000"/>
              </a:lnSpc>
              <a:spcBef>
                <a:spcPts val="400"/>
              </a:spcBef>
              <a:buClr>
                <a:srgbClr val="00538E"/>
              </a:buClr>
              <a:buChar char="▪"/>
              <a:defRPr sz="2418" b="1"/>
            </a:pPr>
            <a:r>
              <a:t>HEART</a:t>
            </a:r>
            <a:r>
              <a:rPr b="0"/>
              <a:t>:  Pale, blue, faint, weak pulse, dizzy, confused </a:t>
            </a:r>
          </a:p>
          <a:p>
            <a:pPr marL="594979" lvl="1" indent="-253936" defTabSz="850391">
              <a:lnSpc>
                <a:spcPct val="90000"/>
              </a:lnSpc>
              <a:spcBef>
                <a:spcPts val="400"/>
              </a:spcBef>
              <a:buClr>
                <a:srgbClr val="00538E"/>
              </a:buClr>
              <a:buChar char="▪"/>
              <a:defRPr sz="2418" b="1"/>
            </a:pPr>
            <a:r>
              <a:t>THROAT</a:t>
            </a:r>
            <a:r>
              <a:rPr b="0"/>
              <a:t>: Tight, hoarse, trouble breathing /swallowing </a:t>
            </a:r>
          </a:p>
          <a:p>
            <a:pPr marL="594979" lvl="1" indent="-253936" defTabSz="850391">
              <a:lnSpc>
                <a:spcPct val="90000"/>
              </a:lnSpc>
              <a:spcBef>
                <a:spcPts val="400"/>
              </a:spcBef>
              <a:buClr>
                <a:srgbClr val="00538E"/>
              </a:buClr>
              <a:buChar char="▪"/>
              <a:defRPr sz="2418" b="1"/>
            </a:pPr>
            <a:r>
              <a:t>MOUTH</a:t>
            </a:r>
            <a:r>
              <a:rPr b="0"/>
              <a:t>: Obstructive swelling (tongue and/or lips) </a:t>
            </a:r>
          </a:p>
          <a:p>
            <a:pPr marL="594979" lvl="1" indent="-253936" defTabSz="850391">
              <a:lnSpc>
                <a:spcPct val="90000"/>
              </a:lnSpc>
              <a:spcBef>
                <a:spcPts val="400"/>
              </a:spcBef>
              <a:buClr>
                <a:srgbClr val="00538E"/>
              </a:buClr>
              <a:buChar char="▪"/>
              <a:defRPr sz="2418" b="1"/>
            </a:pPr>
            <a:r>
              <a:t>SKIN</a:t>
            </a:r>
            <a:r>
              <a:rPr b="0"/>
              <a:t>: 	 Many hives over body 		</a:t>
            </a:r>
          </a:p>
          <a:p>
            <a:pPr marL="253936" lvl="1" indent="87106" algn="r" defTabSz="850391">
              <a:lnSpc>
                <a:spcPct val="90000"/>
              </a:lnSpc>
              <a:spcBef>
                <a:spcPts val="400"/>
              </a:spcBef>
              <a:buSzTx/>
              <a:buNone/>
              <a:defRPr sz="1302" b="1">
                <a:latin typeface="Segoe UI Semibold"/>
                <a:ea typeface="Segoe UI Semibold"/>
                <a:cs typeface="Segoe UI Semibold"/>
                <a:sym typeface="Segoe UI Semibold"/>
              </a:defRPr>
            </a:pPr>
            <a:r>
              <a:t>FARE, 2015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What does it look like?</a:t>
            </a:r>
          </a:p>
        </p:txBody>
      </p:sp>
      <p:sp>
        <p:nvSpPr>
          <p:cNvPr id="154" name="Shape 154"/>
          <p:cNvSpPr>
            <a:spLocks noGrp="1"/>
          </p:cNvSpPr>
          <p:nvPr>
            <p:ph type="body" idx="4294967295"/>
          </p:nvPr>
        </p:nvSpPr>
        <p:spPr>
          <a:xfrm>
            <a:off x="612775" y="1600200"/>
            <a:ext cx="8153400" cy="5257800"/>
          </a:xfrm>
          <a:prstGeom prst="rect">
            <a:avLst/>
          </a:prstGeom>
          <a:extLst>
            <a:ext uri="{C572A759-6A51-4108-AA02-DFA0A04FC94B}">
              <ma14:wrappingTextBoxFlag xmlns="" xmlns:ma14="http://schemas.microsoft.com/office/mac/drawingml/2011/main" val="1"/>
            </a:ext>
          </a:extLst>
        </p:spPr>
        <p:txBody>
          <a:bodyPr>
            <a:normAutofit/>
          </a:bodyPr>
          <a:lstStyle/>
          <a:p>
            <a:pPr marL="0" indent="0" defTabSz="877823">
              <a:spcBef>
                <a:spcPts val="600"/>
              </a:spcBef>
              <a:buSzTx/>
              <a:buNone/>
              <a:defRPr sz="2592"/>
            </a:pPr>
            <a:r>
              <a:t>Anaphylaxis:  </a:t>
            </a:r>
            <a:r>
              <a:rPr b="1"/>
              <a:t>Any </a:t>
            </a:r>
            <a:r>
              <a:rPr b="1">
                <a:solidFill>
                  <a:srgbClr val="C00000"/>
                </a:solidFill>
              </a:rPr>
              <a:t>SEVERE SYMPTOMS </a:t>
            </a:r>
            <a:r>
              <a:rPr b="1"/>
              <a:t>after suspected or known ingestion or exposure: </a:t>
            </a:r>
          </a:p>
          <a:p>
            <a:pPr marL="0" indent="0" defTabSz="877823">
              <a:spcBef>
                <a:spcPts val="600"/>
              </a:spcBef>
              <a:buChar char="▪"/>
              <a:defRPr sz="2592"/>
            </a:pPr>
            <a:r>
              <a:t>Or </a:t>
            </a:r>
            <a:r>
              <a:rPr b="1"/>
              <a:t>combination </a:t>
            </a:r>
            <a:r>
              <a:t>of symptoms from different body areas: </a:t>
            </a:r>
          </a:p>
          <a:p>
            <a:pPr marL="614172" lvl="1" indent="-262127" defTabSz="877823">
              <a:spcBef>
                <a:spcPts val="400"/>
              </a:spcBef>
              <a:buClr>
                <a:srgbClr val="00538E"/>
              </a:buClr>
              <a:buChar char="▪"/>
              <a:defRPr sz="2496" b="1"/>
            </a:pPr>
            <a:r>
              <a:t>SKIN</a:t>
            </a:r>
            <a:r>
              <a:rPr b="0"/>
              <a:t>: Hives, itchy rashes, swelling (e.g., eyes, lips) </a:t>
            </a:r>
          </a:p>
          <a:p>
            <a:pPr marL="614172" lvl="1" indent="-262127" defTabSz="877823">
              <a:spcBef>
                <a:spcPts val="400"/>
              </a:spcBef>
              <a:buClr>
                <a:srgbClr val="00538E"/>
              </a:buClr>
              <a:buChar char="▪"/>
              <a:defRPr sz="2496" b="1"/>
            </a:pPr>
            <a:r>
              <a:t>ABDOMINAL AREA/ STOMACH</a:t>
            </a:r>
            <a:r>
              <a:rPr b="0"/>
              <a:t>: Vomiting, diarrhea, crampy pain </a:t>
            </a:r>
          </a:p>
          <a:p>
            <a:pPr marL="614172" lvl="1" indent="-262127" defTabSz="877823">
              <a:spcBef>
                <a:spcPts val="400"/>
              </a:spcBef>
              <a:buClr>
                <a:srgbClr val="00538E"/>
              </a:buClr>
              <a:buChar char="▪"/>
              <a:defRPr sz="2304" b="1"/>
            </a:pPr>
            <a:r>
              <a:t>HEENT: </a:t>
            </a:r>
            <a:r>
              <a:rPr b="0"/>
              <a:t>Runny nose, sneezing, swollen eyes, phlegmy throat</a:t>
            </a:r>
          </a:p>
          <a:p>
            <a:pPr marL="614172" lvl="1" indent="-262127" defTabSz="877823">
              <a:spcBef>
                <a:spcPts val="400"/>
              </a:spcBef>
              <a:buClr>
                <a:srgbClr val="00538E"/>
              </a:buClr>
              <a:buChar char="▪"/>
              <a:defRPr sz="2304" b="1"/>
            </a:pPr>
            <a:r>
              <a:t>OTHER</a:t>
            </a:r>
            <a:r>
              <a:rPr b="0"/>
              <a:t>: Confusion, agitation, feeling of impending doom</a:t>
            </a:r>
          </a:p>
          <a:p>
            <a:pPr marL="262127" lvl="1" indent="89915" algn="r" defTabSz="877823">
              <a:spcBef>
                <a:spcPts val="400"/>
              </a:spcBef>
              <a:buSzTx/>
              <a:buNone/>
              <a:defRPr sz="1344" b="1">
                <a:latin typeface="Segoe UI Semibold"/>
                <a:ea typeface="Segoe UI Semibold"/>
                <a:cs typeface="Segoe UI Semibold"/>
                <a:sym typeface="Segoe UI Semibold"/>
              </a:defRPr>
            </a:pPr>
            <a:r>
              <a:t>FARE, 2015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How will I know what to do?</a:t>
            </a:r>
          </a:p>
        </p:txBody>
      </p:sp>
      <p:sp>
        <p:nvSpPr>
          <p:cNvPr id="157" name="Shape 157"/>
          <p:cNvSpPr>
            <a:spLocks noGrp="1"/>
          </p:cNvSpPr>
          <p:nvPr>
            <p:ph type="body" idx="4294967295"/>
          </p:nvPr>
        </p:nvSpPr>
        <p:spPr>
          <a:xfrm>
            <a:off x="612775" y="1600200"/>
            <a:ext cx="8153400" cy="5029200"/>
          </a:xfrm>
          <a:prstGeom prst="rect">
            <a:avLst/>
          </a:prstGeom>
          <a:extLst>
            <a:ext uri="{C572A759-6A51-4108-AA02-DFA0A04FC94B}">
              <ma14:wrappingTextBoxFlag xmlns="" xmlns:ma14="http://schemas.microsoft.com/office/mac/drawingml/2011/main" val="1"/>
            </a:ext>
          </a:extLst>
        </p:spPr>
        <p:txBody>
          <a:bodyPr>
            <a:normAutofit/>
          </a:bodyPr>
          <a:lstStyle/>
          <a:p>
            <a:pPr marL="287178" indent="-287178" defTabSz="822959">
              <a:lnSpc>
                <a:spcPct val="90000"/>
              </a:lnSpc>
              <a:spcBef>
                <a:spcPts val="600"/>
              </a:spcBef>
              <a:buChar char="▪"/>
              <a:defRPr sz="2250"/>
            </a:pPr>
            <a:r>
              <a:t>School Nurse will develop an Emergency Care Plan for students with a diagnosed allergy</a:t>
            </a:r>
          </a:p>
          <a:p>
            <a:pPr marL="287178" indent="-287178" defTabSz="822959">
              <a:lnSpc>
                <a:spcPct val="90000"/>
              </a:lnSpc>
              <a:spcBef>
                <a:spcPts val="600"/>
              </a:spcBef>
              <a:buChar char="▪"/>
              <a:defRPr sz="2250"/>
            </a:pPr>
            <a:r>
              <a:t>Includes steps to follow</a:t>
            </a:r>
          </a:p>
          <a:p>
            <a:pPr marL="287178" indent="-287178" defTabSz="822959">
              <a:lnSpc>
                <a:spcPct val="90000"/>
              </a:lnSpc>
              <a:spcBef>
                <a:spcPts val="600"/>
              </a:spcBef>
              <a:buChar char="▪"/>
              <a:defRPr sz="2250"/>
            </a:pPr>
            <a:r>
              <a:t>Should be reviewed regularly</a:t>
            </a:r>
          </a:p>
          <a:p>
            <a:pPr marL="575786" lvl="1" indent="-245745" defTabSz="822959">
              <a:lnSpc>
                <a:spcPct val="90000"/>
              </a:lnSpc>
              <a:spcBef>
                <a:spcPts val="400"/>
              </a:spcBef>
              <a:buClr>
                <a:srgbClr val="00538E"/>
              </a:buClr>
              <a:buChar char="▪"/>
              <a:defRPr sz="1979"/>
            </a:pPr>
            <a:r>
              <a:t>Includes information from the healthcare provider/allergist</a:t>
            </a:r>
          </a:p>
          <a:p>
            <a:pPr marL="575786" lvl="1" indent="-245745" defTabSz="822959">
              <a:lnSpc>
                <a:spcPct val="90000"/>
              </a:lnSpc>
              <a:spcBef>
                <a:spcPts val="400"/>
              </a:spcBef>
              <a:buClr>
                <a:srgbClr val="00538E"/>
              </a:buClr>
              <a:buChar char="▪"/>
              <a:defRPr sz="1979"/>
            </a:pPr>
            <a:r>
              <a:t>Use school protocol if available</a:t>
            </a:r>
          </a:p>
          <a:p>
            <a:pPr marL="287178" indent="-287178" defTabSz="822959">
              <a:lnSpc>
                <a:spcPct val="90000"/>
              </a:lnSpc>
              <a:spcBef>
                <a:spcPts val="600"/>
              </a:spcBef>
              <a:buChar char="▪"/>
              <a:defRPr sz="2250"/>
            </a:pPr>
            <a:r>
              <a:t>Ask: Are signs and symptoms of possible anaphylaxis present and was there an exposure to a possible trigger?</a:t>
            </a:r>
          </a:p>
          <a:p>
            <a:pPr marL="287178" indent="-287178" defTabSz="822959">
              <a:lnSpc>
                <a:spcPct val="90000"/>
              </a:lnSpc>
              <a:spcBef>
                <a:spcPts val="600"/>
              </a:spcBef>
              <a:buChar char="▪"/>
              <a:defRPr sz="2250"/>
            </a:pPr>
            <a:endParaRPr/>
          </a:p>
          <a:p>
            <a:pPr marL="287178" indent="-287178" defTabSz="822959">
              <a:lnSpc>
                <a:spcPct val="90000"/>
              </a:lnSpc>
              <a:spcBef>
                <a:spcPts val="600"/>
              </a:spcBef>
              <a:buChar char="▪"/>
              <a:defRPr sz="2250"/>
            </a:pPr>
            <a:r>
              <a:t>But be ready to respond if a child doesn’t have a plan</a:t>
            </a:r>
          </a:p>
          <a:p>
            <a:pPr marL="287178" indent="-287178" algn="ctr" defTabSz="822959">
              <a:lnSpc>
                <a:spcPct val="90000"/>
              </a:lnSpc>
              <a:spcBef>
                <a:spcPts val="600"/>
              </a:spcBef>
              <a:buSzTx/>
              <a:buNone/>
              <a:defRPr sz="3059">
                <a:solidFill>
                  <a:srgbClr val="C00000"/>
                </a:solidFill>
                <a:latin typeface="Segoe Print"/>
                <a:ea typeface="Segoe Print"/>
                <a:cs typeface="Segoe Print"/>
                <a:sym typeface="Segoe Print"/>
              </a:defRPr>
            </a:pPr>
            <a:r>
              <a:t>Be prepared to act!</a:t>
            </a:r>
          </a:p>
        </p:txBody>
      </p:sp>
      <p:sp>
        <p:nvSpPr>
          <p:cNvPr id="158" name="Shape 158"/>
          <p:cNvSpPr/>
          <p:nvPr/>
        </p:nvSpPr>
        <p:spPr>
          <a:xfrm>
            <a:off x="7220994" y="6326187"/>
            <a:ext cx="1467394" cy="3073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lvl="1" indent="365125" algn="r">
              <a:defRPr sz="1400" b="1">
                <a:latin typeface="Segoe UI Semibold"/>
                <a:ea typeface="Segoe UI Semibold"/>
                <a:cs typeface="Segoe UI Semibold"/>
                <a:sym typeface="Segoe UI Semibold"/>
              </a:defRPr>
            </a:pPr>
            <a:r>
              <a:t>NASN, 2014</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Get Trained 2021-2022 Updates</a:t>
            </a:r>
          </a:p>
        </p:txBody>
      </p:sp>
      <p:sp>
        <p:nvSpPr>
          <p:cNvPr id="3" name="Text Placeholder 2"/>
          <p:cNvSpPr>
            <a:spLocks noGrp="1"/>
          </p:cNvSpPr>
          <p:nvPr>
            <p:ph type="body" idx="1"/>
          </p:nvPr>
        </p:nvSpPr>
        <p:spPr>
          <a:xfrm>
            <a:off x="612775" y="1600201"/>
            <a:ext cx="8153400" cy="3048000"/>
          </a:xfrm>
        </p:spPr>
        <p:txBody>
          <a:bodyPr/>
          <a:lstStyle/>
          <a:p>
            <a:pPr>
              <a:buNone/>
            </a:pPr>
            <a:r>
              <a:rPr lang="en-US" dirty="0"/>
              <a:t>   Information in this presentation was reviewed and updated in May 2022 by:</a:t>
            </a:r>
          </a:p>
          <a:p>
            <a:endParaRPr lang="en-US" dirty="0"/>
          </a:p>
          <a:p>
            <a:pPr algn="ctr">
              <a:buNone/>
            </a:pPr>
            <a:r>
              <a:rPr lang="en-US" dirty="0"/>
              <a:t> Rhonda Dial Locklear, RN, BSN, CSN</a:t>
            </a:r>
          </a:p>
          <a:p>
            <a:endParaRPr lang="en-US" dirty="0"/>
          </a:p>
        </p:txBody>
      </p:sp>
      <p:pic>
        <p:nvPicPr>
          <p:cNvPr id="4" name="image.jpg"/>
          <p:cNvPicPr>
            <a:picLocks noChangeAspect="1"/>
          </p:cNvPicPr>
          <p:nvPr/>
        </p:nvPicPr>
        <p:blipFill>
          <a:blip r:embed="rId2" cstate="print"/>
          <a:stretch>
            <a:fillRect/>
          </a:stretch>
        </p:blipFill>
        <p:spPr>
          <a:xfrm>
            <a:off x="0" y="5410200"/>
            <a:ext cx="1524000" cy="1177636"/>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idx="4294967295"/>
          </p:nvPr>
        </p:nvSpPr>
        <p:spPr>
          <a:xfrm>
            <a:off x="609600"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lvl1pPr defTabSz="832104">
              <a:defRPr sz="3640"/>
            </a:lvl1pPr>
          </a:lstStyle>
          <a:p>
            <a:r>
              <a:t>Allergy Action/Emergency Care Plan</a:t>
            </a:r>
          </a:p>
        </p:txBody>
      </p:sp>
      <p:sp>
        <p:nvSpPr>
          <p:cNvPr id="161" name="Shape 161"/>
          <p:cNvSpPr/>
          <p:nvPr/>
        </p:nvSpPr>
        <p:spPr>
          <a:xfrm>
            <a:off x="2746774" y="6324600"/>
            <a:ext cx="1437876" cy="307340"/>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lvl="1" indent="365125" algn="r">
              <a:defRPr sz="1400" b="1">
                <a:latin typeface="Segoe UI Semibold"/>
                <a:ea typeface="Segoe UI Semibold"/>
                <a:cs typeface="Segoe UI Semibold"/>
                <a:sym typeface="Segoe UI Semibold"/>
              </a:defRPr>
            </a:pPr>
            <a:r>
              <a:t>FARE, 2014</a:t>
            </a:r>
          </a:p>
        </p:txBody>
      </p:sp>
      <p:sp>
        <p:nvSpPr>
          <p:cNvPr id="162" name="Shape 162"/>
          <p:cNvSpPr/>
          <p:nvPr/>
        </p:nvSpPr>
        <p:spPr>
          <a:xfrm>
            <a:off x="612775" y="1600200"/>
            <a:ext cx="3502025" cy="51460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319087" indent="-319087">
              <a:spcBef>
                <a:spcPts val="700"/>
              </a:spcBef>
              <a:buClr>
                <a:srgbClr val="C00000"/>
              </a:buClr>
              <a:buSzPct val="60000"/>
              <a:buFont typeface="Wingdings"/>
              <a:buChar char="▪"/>
              <a:defRPr sz="2400"/>
            </a:pPr>
            <a:r>
              <a:t>Individual – specific to the student</a:t>
            </a:r>
          </a:p>
          <a:p>
            <a:pPr marL="319087" indent="-319087">
              <a:spcBef>
                <a:spcPts val="700"/>
              </a:spcBef>
              <a:buClr>
                <a:srgbClr val="C00000"/>
              </a:buClr>
              <a:buSzPct val="60000"/>
              <a:buFont typeface="Wingdings"/>
              <a:buChar char="▪"/>
              <a:defRPr sz="2400"/>
            </a:pPr>
            <a:r>
              <a:t>Plan should be shared with school staff responsible for care</a:t>
            </a:r>
          </a:p>
          <a:p>
            <a:pPr marL="319087" indent="-319087">
              <a:spcBef>
                <a:spcPts val="700"/>
              </a:spcBef>
              <a:buClr>
                <a:srgbClr val="C00000"/>
              </a:buClr>
              <a:buSzPct val="60000"/>
              <a:buFont typeface="Wingdings"/>
              <a:buChar char="▪"/>
              <a:defRPr sz="2400"/>
            </a:pPr>
            <a:r>
              <a:t>Information should be treated with care </a:t>
            </a:r>
          </a:p>
          <a:p>
            <a:pPr marL="319087" indent="-319087">
              <a:spcBef>
                <a:spcPts val="700"/>
              </a:spcBef>
              <a:buClr>
                <a:srgbClr val="C00000"/>
              </a:buClr>
              <a:buSzPct val="60000"/>
              <a:buFont typeface="Wingdings"/>
              <a:buChar char="▪"/>
              <a:defRPr sz="2400">
                <a:solidFill>
                  <a:srgbClr val="C00000"/>
                </a:solidFill>
              </a:defRPr>
            </a:pPr>
            <a:r>
              <a:t>Everyone should know where medication is and HOW TO REACT</a:t>
            </a:r>
          </a:p>
        </p:txBody>
      </p:sp>
      <p:pic>
        <p:nvPicPr>
          <p:cNvPr id="163" name="image.png"/>
          <p:cNvPicPr>
            <a:picLocks noChangeAspect="1"/>
          </p:cNvPicPr>
          <p:nvPr/>
        </p:nvPicPr>
        <p:blipFill>
          <a:blip r:embed="rId2" cstate="print"/>
          <a:stretch>
            <a:fillRect/>
          </a:stretch>
        </p:blipFill>
        <p:spPr>
          <a:xfrm>
            <a:off x="4419600" y="1139825"/>
            <a:ext cx="4418013" cy="5718175"/>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 name="image.tif"/>
          <p:cNvPicPr>
            <a:picLocks noChangeAspect="1"/>
          </p:cNvPicPr>
          <p:nvPr/>
        </p:nvPicPr>
        <p:blipFill>
          <a:blip r:embed="rId2" cstate="print"/>
          <a:stretch>
            <a:fillRect/>
          </a:stretch>
        </p:blipFill>
        <p:spPr>
          <a:xfrm>
            <a:off x="609600" y="2895600"/>
            <a:ext cx="2474913" cy="3203575"/>
          </a:xfrm>
          <a:prstGeom prst="rect">
            <a:avLst/>
          </a:prstGeom>
          <a:ln w="12700">
            <a:miter lim="400000"/>
          </a:ln>
        </p:spPr>
      </p:pic>
      <p:sp>
        <p:nvSpPr>
          <p:cNvPr id="166" name="Shape 166"/>
          <p:cNvSpPr>
            <a:spLocks noGrp="1"/>
          </p:cNvSpPr>
          <p:nvPr>
            <p:ph type="title" idx="4294967295"/>
          </p:nvPr>
        </p:nvSpPr>
        <p:spPr>
          <a:xfrm>
            <a:off x="1371600" y="1600200"/>
            <a:ext cx="7620000" cy="990600"/>
          </a:xfrm>
          <a:prstGeom prst="rect">
            <a:avLst/>
          </a:prstGeom>
          <a:extLst>
            <a:ext uri="{C572A759-6A51-4108-AA02-DFA0A04FC94B}">
              <ma14:wrappingTextBoxFlag xmlns="" xmlns:ma14="http://schemas.microsoft.com/office/mac/drawingml/2011/main" val="1"/>
            </a:ext>
          </a:extLst>
        </p:spPr>
        <p:txBody>
          <a:bodyPr>
            <a:normAutofit/>
          </a:bodyPr>
          <a:lstStyle>
            <a:lvl1pPr>
              <a:defRPr>
                <a:solidFill>
                  <a:srgbClr val="FFFFFF"/>
                </a:solidFill>
              </a:defRPr>
            </a:lvl1pPr>
          </a:lstStyle>
          <a:p>
            <a:r>
              <a:t>Epinephrine Administration</a:t>
            </a:r>
          </a:p>
        </p:txBody>
      </p:sp>
      <p:pic>
        <p:nvPicPr>
          <p:cNvPr id="167" name="image.png"/>
          <p:cNvPicPr>
            <a:picLocks noChangeAspect="1"/>
          </p:cNvPicPr>
          <p:nvPr/>
        </p:nvPicPr>
        <p:blipFill>
          <a:blip r:embed="rId3" cstate="print"/>
          <a:stretch>
            <a:fillRect/>
          </a:stretch>
        </p:blipFill>
        <p:spPr>
          <a:xfrm>
            <a:off x="2212975" y="2962275"/>
            <a:ext cx="5181600" cy="2901950"/>
          </a:xfrm>
          <a:prstGeom prst="rect">
            <a:avLst/>
          </a:prstGeom>
          <a:ln w="12700">
            <a:miter lim="400000"/>
          </a:ln>
        </p:spPr>
      </p:pic>
      <p:pic>
        <p:nvPicPr>
          <p:cNvPr id="168" name="image.jpg"/>
          <p:cNvPicPr>
            <a:picLocks noChangeAspect="1"/>
          </p:cNvPicPr>
          <p:nvPr/>
        </p:nvPicPr>
        <p:blipFill>
          <a:blip r:embed="rId4" cstate="print"/>
          <a:stretch>
            <a:fillRect/>
          </a:stretch>
        </p:blipFill>
        <p:spPr>
          <a:xfrm>
            <a:off x="7620000" y="228600"/>
            <a:ext cx="1295400" cy="12954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Epinephrine</a:t>
            </a:r>
          </a:p>
        </p:txBody>
      </p:sp>
      <p:sp>
        <p:nvSpPr>
          <p:cNvPr id="171" name="Shape 171"/>
          <p:cNvSpPr>
            <a:spLocks noGrp="1"/>
          </p:cNvSpPr>
          <p:nvPr>
            <p:ph type="body" idx="4294967295"/>
          </p:nvPr>
        </p:nvSpPr>
        <p:spPr>
          <a:xfrm>
            <a:off x="612775" y="1676400"/>
            <a:ext cx="8153400" cy="5181600"/>
          </a:xfrm>
          <a:prstGeom prst="rect">
            <a:avLst/>
          </a:prstGeom>
          <a:extLst>
            <a:ext uri="{C572A759-6A51-4108-AA02-DFA0A04FC94B}">
              <ma14:wrappingTextBoxFlag xmlns="" xmlns:ma14="http://schemas.microsoft.com/office/mac/drawingml/2011/main" val="1"/>
            </a:ext>
          </a:extLst>
        </p:spPr>
        <p:txBody>
          <a:bodyPr>
            <a:normAutofit/>
          </a:bodyPr>
          <a:lstStyle/>
          <a:p>
            <a:pPr marL="309514" indent="-309514" defTabSz="886968">
              <a:lnSpc>
                <a:spcPct val="80000"/>
              </a:lnSpc>
              <a:spcBef>
                <a:spcPts val="600"/>
              </a:spcBef>
              <a:buChar char="▪"/>
              <a:defRPr sz="2619"/>
            </a:pPr>
            <a:r>
              <a:t>Epinephrine is the first line treatment for anaphylaxis</a:t>
            </a:r>
          </a:p>
          <a:p>
            <a:pPr marL="309514" indent="-309514" defTabSz="886968">
              <a:lnSpc>
                <a:spcPct val="80000"/>
              </a:lnSpc>
              <a:spcBef>
                <a:spcPts val="600"/>
              </a:spcBef>
              <a:buChar char="▪"/>
              <a:defRPr sz="2619"/>
            </a:pPr>
            <a:r>
              <a:t>Should be administered IMMEDIATELY</a:t>
            </a:r>
          </a:p>
          <a:p>
            <a:pPr marL="620569" lvl="1" indent="-264858" defTabSz="886968">
              <a:lnSpc>
                <a:spcPct val="80000"/>
              </a:lnSpc>
              <a:spcBef>
                <a:spcPts val="400"/>
              </a:spcBef>
              <a:buClr>
                <a:srgbClr val="00538E"/>
              </a:buClr>
              <a:buChar char="▪"/>
              <a:defRPr sz="2328"/>
            </a:pPr>
            <a:r>
              <a:t>Some protocols call for epinephrine to be administered with or without symptoms</a:t>
            </a:r>
          </a:p>
          <a:p>
            <a:pPr marL="620569" lvl="1" indent="-264858" defTabSz="886968">
              <a:lnSpc>
                <a:spcPct val="80000"/>
              </a:lnSpc>
              <a:spcBef>
                <a:spcPts val="400"/>
              </a:spcBef>
              <a:buClr>
                <a:srgbClr val="00538E"/>
              </a:buClr>
              <a:buChar char="▪"/>
              <a:defRPr sz="2328"/>
            </a:pPr>
            <a:r>
              <a:t>Parents &amp; school administrators should not be concerned about adverse health effects of epinephrine – it has an impressive safety profile</a:t>
            </a:r>
          </a:p>
          <a:p>
            <a:pPr marL="886968" lvl="2" indent="-221742" defTabSz="886968">
              <a:lnSpc>
                <a:spcPct val="80000"/>
              </a:lnSpc>
              <a:spcBef>
                <a:spcPts val="400"/>
              </a:spcBef>
              <a:buClr>
                <a:schemeClr val="accent2"/>
              </a:buClr>
              <a:buChar char="✓"/>
              <a:defRPr sz="2037"/>
            </a:pPr>
            <a:r>
              <a:t>When in doubt – give the epinephrine </a:t>
            </a:r>
          </a:p>
          <a:p>
            <a:pPr marL="620569" lvl="1" indent="-264858" defTabSz="886968">
              <a:lnSpc>
                <a:spcPct val="80000"/>
              </a:lnSpc>
              <a:spcBef>
                <a:spcPts val="400"/>
              </a:spcBef>
              <a:buClr>
                <a:srgbClr val="00538E"/>
              </a:buClr>
              <a:buChar char="▪"/>
              <a:defRPr sz="2328"/>
            </a:pPr>
            <a:r>
              <a:t>Adverse effects for average healthy child not harmful – anxiety, palpitations</a:t>
            </a:r>
          </a:p>
          <a:p>
            <a:pPr marL="309514" indent="-309514" algn="ctr" defTabSz="886968">
              <a:lnSpc>
                <a:spcPct val="80000"/>
              </a:lnSpc>
              <a:spcBef>
                <a:spcPts val="600"/>
              </a:spcBef>
              <a:buSzTx/>
              <a:buNone/>
              <a:defRPr sz="2619" b="1">
                <a:solidFill>
                  <a:srgbClr val="C00000"/>
                </a:solidFill>
              </a:defRPr>
            </a:pPr>
            <a:r>
              <a:t>A delay in treatment can have devastating results</a:t>
            </a:r>
            <a:endParaRPr sz="1649"/>
          </a:p>
          <a:p>
            <a:pPr marL="221742" lvl="2" indent="443484" algn="r" defTabSz="886968">
              <a:lnSpc>
                <a:spcPct val="80000"/>
              </a:lnSpc>
              <a:spcBef>
                <a:spcPts val="600"/>
              </a:spcBef>
              <a:buSzTx/>
              <a:buNone/>
              <a:defRPr sz="1261" b="1">
                <a:latin typeface="Segoe UI Semibold"/>
                <a:ea typeface="Segoe UI Semibold"/>
                <a:cs typeface="Segoe UI Semibold"/>
                <a:sym typeface="Segoe UI Semibold"/>
              </a:defRPr>
            </a:pPr>
            <a:r>
              <a:t>Schoessler &amp; White, 2013</a:t>
            </a:r>
          </a:p>
          <a:p>
            <a:pPr marL="221742" lvl="2" indent="443484" algn="r" defTabSz="886968">
              <a:lnSpc>
                <a:spcPct val="80000"/>
              </a:lnSpc>
              <a:spcBef>
                <a:spcPts val="600"/>
              </a:spcBef>
              <a:buSzTx/>
              <a:buNone/>
              <a:defRPr sz="1261" b="1">
                <a:latin typeface="Segoe UI Semibold"/>
                <a:ea typeface="Segoe UI Semibold"/>
                <a:cs typeface="Segoe UI Semibold"/>
                <a:sym typeface="Segoe UI Semibold"/>
              </a:defRPr>
            </a:pPr>
            <a:r>
              <a:t>Robinson &amp; Ficca, 2011</a:t>
            </a:r>
          </a:p>
          <a:p>
            <a:pPr marL="221742" lvl="2" indent="443484" algn="r" defTabSz="886968">
              <a:lnSpc>
                <a:spcPct val="80000"/>
              </a:lnSpc>
              <a:spcBef>
                <a:spcPts val="600"/>
              </a:spcBef>
              <a:buSzTx/>
              <a:buNone/>
              <a:defRPr sz="1261" b="1">
                <a:latin typeface="Segoe UI Semibold"/>
                <a:ea typeface="Segoe UI Semibold"/>
                <a:cs typeface="Segoe UI Semibold"/>
                <a:sym typeface="Segoe UI Semibold"/>
              </a:defRPr>
            </a:pPr>
            <a:r>
              <a:t>Sicherer &amp; Simons, 2007</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p:cNvSpPr>
          <p:nvPr>
            <p:ph type="title" idx="4294967295"/>
          </p:nvPr>
        </p:nvSpPr>
        <p:spPr>
          <a:xfrm>
            <a:off x="609600"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Epinephrine Auto-Injectors</a:t>
            </a:r>
          </a:p>
        </p:txBody>
      </p:sp>
      <p:sp>
        <p:nvSpPr>
          <p:cNvPr id="174" name="Shape 174"/>
          <p:cNvSpPr>
            <a:spLocks noGrp="1"/>
          </p:cNvSpPr>
          <p:nvPr>
            <p:ph type="body" sz="half" idx="4294967295"/>
          </p:nvPr>
        </p:nvSpPr>
        <p:spPr>
          <a:xfrm>
            <a:off x="381000" y="1589087"/>
            <a:ext cx="3886200" cy="5116513"/>
          </a:xfrm>
          <a:prstGeom prst="rect">
            <a:avLst/>
          </a:prstGeom>
          <a:extLst>
            <a:ext uri="{C572A759-6A51-4108-AA02-DFA0A04FC94B}">
              <ma14:wrappingTextBoxFlag xmlns="" xmlns:ma14="http://schemas.microsoft.com/office/mac/drawingml/2011/main" val="1"/>
            </a:ext>
          </a:extLst>
        </p:spPr>
        <p:txBody>
          <a:bodyPr>
            <a:normAutofit/>
          </a:bodyPr>
          <a:lstStyle/>
          <a:p>
            <a:pPr marL="303133" indent="-303133" defTabSz="868680">
              <a:lnSpc>
                <a:spcPct val="80000"/>
              </a:lnSpc>
              <a:spcBef>
                <a:spcPts val="600"/>
              </a:spcBef>
              <a:buChar char="▪"/>
              <a:defRPr sz="2660"/>
            </a:pPr>
            <a:r>
              <a:t>Epinephrine Auto-injectors are easy to use</a:t>
            </a:r>
          </a:p>
          <a:p>
            <a:pPr marL="303133" indent="-303133" defTabSz="868680">
              <a:lnSpc>
                <a:spcPct val="80000"/>
              </a:lnSpc>
              <a:spcBef>
                <a:spcPts val="600"/>
              </a:spcBef>
              <a:buChar char="▪"/>
              <a:defRPr sz="2660"/>
            </a:pPr>
            <a:r>
              <a:t>Come with instructions</a:t>
            </a:r>
          </a:p>
          <a:p>
            <a:pPr marL="607774" lvl="1" indent="-259397" defTabSz="868680">
              <a:lnSpc>
                <a:spcPct val="80000"/>
              </a:lnSpc>
              <a:spcBef>
                <a:spcPts val="400"/>
              </a:spcBef>
              <a:buClr>
                <a:srgbClr val="00538E"/>
              </a:buClr>
              <a:buFont typeface="Arial"/>
              <a:defRPr sz="2375"/>
            </a:pPr>
            <a:r>
              <a:t>Trainers available for practice use</a:t>
            </a:r>
          </a:p>
          <a:p>
            <a:pPr marL="259397" lvl="1" indent="88979" defTabSz="868680">
              <a:lnSpc>
                <a:spcPct val="80000"/>
              </a:lnSpc>
              <a:spcBef>
                <a:spcPts val="400"/>
              </a:spcBef>
              <a:buSzTx/>
              <a:buNone/>
              <a:defRPr sz="2375"/>
            </a:pPr>
            <a:endParaRPr/>
          </a:p>
          <a:p>
            <a:pPr marL="303133" indent="-303133" defTabSz="868680">
              <a:lnSpc>
                <a:spcPct val="80000"/>
              </a:lnSpc>
              <a:spcBef>
                <a:spcPts val="600"/>
              </a:spcBef>
              <a:buChar char="▪"/>
              <a:defRPr sz="2660"/>
            </a:pPr>
            <a:r>
              <a:t>Websites have video demonstrations – know  how to administer your student’s auto-injector!</a:t>
            </a:r>
          </a:p>
        </p:txBody>
      </p:sp>
      <p:graphicFrame>
        <p:nvGraphicFramePr>
          <p:cNvPr id="175" name="Table 175"/>
          <p:cNvGraphicFramePr/>
          <p:nvPr/>
        </p:nvGraphicFramePr>
        <p:xfrm>
          <a:off x="4419600" y="1676400"/>
          <a:ext cx="4267200" cy="4614861"/>
        </p:xfrm>
        <a:graphic>
          <a:graphicData uri="http://schemas.openxmlformats.org/drawingml/2006/table">
            <a:tbl>
              <a:tblPr>
                <a:tableStyleId>{4C3C2611-4C71-4FC5-86AE-919BDF0F9419}</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1506537">
                <a:tc>
                  <a:txBody>
                    <a:bodyPr/>
                    <a:lstStyle/>
                    <a:p>
                      <a:pPr>
                        <a:defRPr sz="2000" b="1"/>
                      </a:pPr>
                      <a:r>
                        <a:t>Epi-Pen</a:t>
                      </a:r>
                      <a:r>
                        <a:rPr b="0" baseline="30000">
                          <a:latin typeface="Symbol"/>
                          <a:ea typeface="Symbol"/>
                          <a:cs typeface="Symbol"/>
                          <a:sym typeface="Symbol"/>
                        </a:rPr>
                        <a:t>®</a:t>
                      </a:r>
                      <a:r>
                        <a:t>  video</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EDF2F8"/>
                    </a:solidFill>
                  </a:tcPr>
                </a:tc>
                <a:tc>
                  <a:txBody>
                    <a:bodyPr/>
                    <a:lstStyle/>
                    <a:p>
                      <a:pPr>
                        <a:defRPr sz="1800"/>
                      </a:pPr>
                      <a:r>
                        <a:rPr u="sng">
                          <a:solidFill>
                            <a:srgbClr val="264C72"/>
                          </a:solidFill>
                          <a:uFill>
                            <a:solidFill>
                              <a:srgbClr val="264C72"/>
                            </a:solidFill>
                          </a:uFill>
                          <a:hlinkClick r:id="rId2"/>
                        </a:rPr>
                        <a:t>https://www.epipen.com/en/about-epipen/how-to-use-epipen</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EDF2F8"/>
                    </a:solidFill>
                  </a:tcPr>
                </a:tc>
                <a:extLst>
                  <a:ext uri="{0D108BD9-81ED-4DB2-BD59-A6C34878D82A}">
                    <a16:rowId xmlns:a16="http://schemas.microsoft.com/office/drawing/2014/main" val="10000"/>
                  </a:ext>
                </a:extLst>
              </a:tr>
              <a:tr h="1554162">
                <a:tc>
                  <a:txBody>
                    <a:bodyPr/>
                    <a:lstStyle/>
                    <a:p>
                      <a:pPr>
                        <a:defRPr sz="2000" b="1"/>
                      </a:pPr>
                      <a:r>
                        <a:t>Adrenaclick</a:t>
                      </a:r>
                      <a:r>
                        <a:rPr b="0" baseline="30000">
                          <a:latin typeface="Symbol"/>
                          <a:ea typeface="Symbol"/>
                          <a:cs typeface="Symbol"/>
                          <a:sym typeface="Symbol"/>
                        </a:rPr>
                        <a:t>®</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DAE4F0"/>
                    </a:solidFill>
                  </a:tcPr>
                </a:tc>
                <a:tc>
                  <a:txBody>
                    <a:bodyPr/>
                    <a:lstStyle/>
                    <a:p>
                      <a:pPr>
                        <a:defRPr sz="1600"/>
                      </a:pPr>
                      <a:r>
                        <a:rPr u="sng">
                          <a:solidFill>
                            <a:srgbClr val="264C72"/>
                          </a:solidFill>
                          <a:uFill>
                            <a:solidFill>
                              <a:srgbClr val="264C72"/>
                            </a:solidFill>
                          </a:uFill>
                          <a:hlinkClick r:id="rId3"/>
                        </a:rPr>
                        <a:t>http://www.adrenaclick.com/how_to_use_adrenaclick_epinephrine_injection_USP_auto_injector.php</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DAE4F0"/>
                    </a:solidFill>
                  </a:tcPr>
                </a:tc>
                <a:extLst>
                  <a:ext uri="{0D108BD9-81ED-4DB2-BD59-A6C34878D82A}">
                    <a16:rowId xmlns:a16="http://schemas.microsoft.com/office/drawing/2014/main" val="10001"/>
                  </a:ext>
                </a:extLst>
              </a:tr>
              <a:tr h="1554162">
                <a:tc>
                  <a:txBody>
                    <a:bodyPr/>
                    <a:lstStyle/>
                    <a:p>
                      <a:pPr>
                        <a:defRPr sz="1800"/>
                      </a:pPr>
                      <a:r>
                        <a:rPr sz="2000" b="1"/>
                        <a:t>Generic</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EDF2F8"/>
                    </a:solidFill>
                  </a:tcPr>
                </a:tc>
                <a:tc>
                  <a:txBody>
                    <a:bodyPr/>
                    <a:lstStyle/>
                    <a:p>
                      <a:pPr>
                        <a:defRPr sz="1600"/>
                      </a:pPr>
                      <a:r>
                        <a:rPr u="sng">
                          <a:solidFill>
                            <a:srgbClr val="264C72"/>
                          </a:solidFill>
                          <a:uFill>
                            <a:solidFill>
                              <a:srgbClr val="264C72"/>
                            </a:solidFill>
                          </a:uFill>
                          <a:hlinkClick r:id="rId4"/>
                        </a:rPr>
                        <a:t>http://www.epinephrineautoinject.com/how_to_use_epinephrine_injection_USP_auto_injector.php#</a:t>
                      </a:r>
                    </a:p>
                  </a:txBody>
                  <a:tcPr marL="45720" marR="45720" horzOverflow="overflow">
                    <a:lnL w="12700">
                      <a:solidFill>
                        <a:schemeClr val="accent2"/>
                      </a:solidFill>
                    </a:lnL>
                    <a:lnR w="12700">
                      <a:solidFill>
                        <a:schemeClr val="accent2"/>
                      </a:solidFill>
                    </a:lnR>
                    <a:lnT w="12700">
                      <a:solidFill>
                        <a:schemeClr val="accent2"/>
                      </a:solidFill>
                    </a:lnT>
                    <a:lnB w="12700">
                      <a:solidFill>
                        <a:schemeClr val="accent2"/>
                      </a:solidFill>
                    </a:lnB>
                    <a:solidFill>
                      <a:srgbClr val="EDF2F8"/>
                    </a:solidFill>
                  </a:tcPr>
                </a:tc>
                <a:extLst>
                  <a:ext uri="{0D108BD9-81ED-4DB2-BD59-A6C34878D82A}">
                    <a16:rowId xmlns:a16="http://schemas.microsoft.com/office/drawing/2014/main" val="10002"/>
                  </a:ext>
                </a:extLst>
              </a:tr>
            </a:tbl>
          </a:graphicData>
        </a:graphic>
      </p:graphicFrame>
      <p:sp>
        <p:nvSpPr>
          <p:cNvPr id="5" name="TextBox 4"/>
          <p:cNvSpPr txBox="1"/>
          <p:nvPr/>
        </p:nvSpPr>
        <p:spPr>
          <a:xfrm>
            <a:off x="304800" y="5562600"/>
            <a:ext cx="3657600"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Note: All </a:t>
            </a:r>
            <a:r>
              <a:rPr lang="en-US" dirty="0" err="1"/>
              <a:t>Auvi</a:t>
            </a:r>
            <a:r>
              <a:rPr lang="en-US" dirty="0"/>
              <a:t>-Q epinephrine injectors with expiration dates October 2015 – December 2016  were recalled from the market.</a:t>
            </a:r>
            <a:endParaRPr kumimoji="0" lang="en-US" sz="1800" b="0" i="0" u="none" strike="noStrike" cap="none" spc="0" normalizeH="0" baseline="0" dirty="0">
              <a:ln>
                <a:noFill/>
              </a:ln>
              <a:solidFill>
                <a:srgbClr val="000000"/>
              </a:solidFill>
              <a:effectLst/>
              <a:uFillTx/>
              <a:latin typeface="Segoe UI"/>
              <a:ea typeface="Segoe UI"/>
              <a:cs typeface="Segoe UI"/>
              <a:sym typeface="Segoe UI"/>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lvl1pPr defTabSz="896111">
              <a:defRPr sz="3920"/>
            </a:lvl1pPr>
          </a:lstStyle>
          <a:p>
            <a:r>
              <a:t>General Auto-injector Instructions</a:t>
            </a:r>
          </a:p>
        </p:txBody>
      </p:sp>
      <p:sp>
        <p:nvSpPr>
          <p:cNvPr id="178" name="Shape 178"/>
          <p:cNvSpPr>
            <a:spLocks noGrp="1"/>
          </p:cNvSpPr>
          <p:nvPr>
            <p:ph type="body" idx="4294967295"/>
          </p:nvPr>
        </p:nvSpPr>
        <p:spPr>
          <a:xfrm>
            <a:off x="612775" y="1600200"/>
            <a:ext cx="8153400" cy="4724400"/>
          </a:xfrm>
          <a:prstGeom prst="rect">
            <a:avLst/>
          </a:prstGeom>
          <a:extLst>
            <a:ext uri="{C572A759-6A51-4108-AA02-DFA0A04FC94B}">
              <ma14:wrappingTextBoxFlag xmlns="" xmlns:ma14="http://schemas.microsoft.com/office/mac/drawingml/2011/main" val="1"/>
            </a:ext>
          </a:extLst>
        </p:spPr>
        <p:txBody>
          <a:bodyPr>
            <a:normAutofit/>
          </a:bodyPr>
          <a:lstStyle/>
          <a:p>
            <a:pPr>
              <a:lnSpc>
                <a:spcPct val="90000"/>
              </a:lnSpc>
              <a:buChar char="▪"/>
            </a:pPr>
            <a:r>
              <a:rPr dirty="0"/>
              <a:t>GET SPECIFIC DEMONSTRATION/TRAINING FROM YOUR SCHOOL NURSE</a:t>
            </a:r>
          </a:p>
          <a:p>
            <a:pPr marL="639762" lvl="1" indent="-273050">
              <a:lnSpc>
                <a:spcPct val="90000"/>
              </a:lnSpc>
              <a:spcBef>
                <a:spcPts val="500"/>
              </a:spcBef>
              <a:buClr>
                <a:srgbClr val="00538E"/>
              </a:buClr>
              <a:buChar char="▪"/>
              <a:defRPr sz="2600"/>
            </a:pPr>
            <a:r>
              <a:rPr dirty="0"/>
              <a:t>It is preferable to use training device from student’s brand of epinephrine auto-injector</a:t>
            </a:r>
          </a:p>
          <a:p>
            <a:pPr>
              <a:lnSpc>
                <a:spcPct val="90000"/>
              </a:lnSpc>
              <a:buChar char="▪"/>
            </a:pPr>
            <a:r>
              <a:rPr dirty="0"/>
              <a:t>Determine that the student requires epinephrine – use protocol or identify symptoms</a:t>
            </a:r>
          </a:p>
          <a:p>
            <a:pPr>
              <a:lnSpc>
                <a:spcPct val="90000"/>
              </a:lnSpc>
              <a:buChar char="▪"/>
            </a:pPr>
            <a:r>
              <a:rPr dirty="0"/>
              <a:t>Call 911 – have someone call EMS while you administer epinephrine </a:t>
            </a:r>
          </a:p>
          <a:p>
            <a:pPr>
              <a:lnSpc>
                <a:spcPct val="90000"/>
              </a:lnSpc>
              <a:buChar char="▪"/>
            </a:pPr>
            <a:r>
              <a:rPr dirty="0"/>
              <a:t>Check medication expiration date</a:t>
            </a:r>
          </a:p>
        </p:txBody>
      </p:sp>
      <p:sp>
        <p:nvSpPr>
          <p:cNvPr id="179" name="Shape 179"/>
          <p:cNvSpPr/>
          <p:nvPr/>
        </p:nvSpPr>
        <p:spPr>
          <a:xfrm>
            <a:off x="7220994" y="6326187"/>
            <a:ext cx="1467394" cy="3073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lvl="1" indent="365125" algn="r">
              <a:defRPr sz="1400" b="1">
                <a:latin typeface="Segoe UI Semibold"/>
                <a:ea typeface="Segoe UI Semibold"/>
                <a:cs typeface="Segoe UI Semibold"/>
                <a:sym typeface="Segoe UI Semibold"/>
              </a:defRPr>
            </a:pPr>
            <a:r>
              <a:t>NASN, 2014</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lvl1pPr defTabSz="896111">
              <a:defRPr sz="3920"/>
            </a:lvl1pPr>
          </a:lstStyle>
          <a:p>
            <a:r>
              <a:t>General Auto-injector Instructions</a:t>
            </a:r>
          </a:p>
        </p:txBody>
      </p:sp>
      <p:graphicFrame>
        <p:nvGraphicFramePr>
          <p:cNvPr id="4" name="Diagram 3"/>
          <p:cNvGraphicFramePr/>
          <p:nvPr/>
        </p:nvGraphicFramePr>
        <p:xfrm>
          <a:off x="685800" y="1752600"/>
          <a:ext cx="75438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lvl1pPr>
              <a:defRPr sz="4000"/>
            </a:lvl1pPr>
          </a:lstStyle>
          <a:p>
            <a:r>
              <a:t>Steps to Follow in an Emergency</a:t>
            </a:r>
          </a:p>
        </p:txBody>
      </p:sp>
      <p:sp>
        <p:nvSpPr>
          <p:cNvPr id="185" name="Shape 185"/>
          <p:cNvSpPr>
            <a:spLocks noGrp="1"/>
          </p:cNvSpPr>
          <p:nvPr>
            <p:ph type="body" idx="4294967295"/>
          </p:nvPr>
        </p:nvSpPr>
        <p:spPr>
          <a:xfrm>
            <a:off x="612775" y="1600200"/>
            <a:ext cx="8153400" cy="5029200"/>
          </a:xfrm>
          <a:prstGeom prst="rect">
            <a:avLst/>
          </a:prstGeom>
          <a:extLst>
            <a:ext uri="{C572A759-6A51-4108-AA02-DFA0A04FC94B}">
              <ma14:wrappingTextBoxFlag xmlns="" xmlns:ma14="http://schemas.microsoft.com/office/mac/drawingml/2011/main" val="1"/>
            </a:ext>
          </a:extLst>
        </p:spPr>
        <p:txBody>
          <a:bodyPr>
            <a:normAutofit lnSpcReduction="10000"/>
          </a:bodyPr>
          <a:lstStyle/>
          <a:p>
            <a:pPr marL="296751" indent="-296751" defTabSz="850391">
              <a:lnSpc>
                <a:spcPct val="90000"/>
              </a:lnSpc>
              <a:spcBef>
                <a:spcPts val="600"/>
              </a:spcBef>
              <a:buChar char="▪"/>
              <a:defRPr sz="2511"/>
            </a:pPr>
            <a:r>
              <a:rPr dirty="0"/>
              <a:t>Follow the building emergency response plan/protocol and:</a:t>
            </a:r>
            <a:endParaRPr sz="2883" dirty="0"/>
          </a:p>
          <a:p>
            <a:pPr marL="296751" indent="-296751" defTabSz="850391">
              <a:lnSpc>
                <a:spcPct val="90000"/>
              </a:lnSpc>
              <a:spcBef>
                <a:spcPts val="600"/>
              </a:spcBef>
              <a:buSzTx/>
              <a:buNone/>
              <a:defRPr sz="2511"/>
            </a:pPr>
            <a:r>
              <a:rPr dirty="0"/>
              <a:t>1. </a:t>
            </a:r>
            <a:r>
              <a:rPr b="1" dirty="0"/>
              <a:t>IMMEDIATELY ADMINISTER EPINEPHRINE 	AUTOINJECTOR PER STANDING ORDER:</a:t>
            </a:r>
            <a:endParaRPr lang="en-US" sz="2883" dirty="0"/>
          </a:p>
          <a:p>
            <a:pPr marL="648932" lvl="1" indent="-296751" defTabSz="850391">
              <a:lnSpc>
                <a:spcPct val="90000"/>
              </a:lnSpc>
              <a:spcBef>
                <a:spcPts val="600"/>
              </a:spcBef>
              <a:buSzTx/>
              <a:buFont typeface="Wingdings" pitchFamily="2" charset="2"/>
              <a:buChar char="ü"/>
              <a:defRPr sz="2511"/>
            </a:pPr>
            <a:r>
              <a:rPr lang="en-US" sz="2300" dirty="0"/>
              <a:t>0.15 mg of epinephrine for otherwise healthy young children weighing 10 to 25 kg (</a:t>
            </a:r>
            <a:r>
              <a:rPr lang="en-US" sz="2300" b="1" dirty="0"/>
              <a:t>22 - 55 lbs.</a:t>
            </a:r>
            <a:r>
              <a:rPr lang="en-US" sz="2300" dirty="0"/>
              <a:t>) </a:t>
            </a:r>
          </a:p>
          <a:p>
            <a:pPr lvl="1">
              <a:buFont typeface="Wingdings" pitchFamily="2" charset="2"/>
              <a:buChar char="ü"/>
            </a:pPr>
            <a:r>
              <a:rPr lang="en-US" sz="2300" dirty="0"/>
              <a:t>0.30 mg of epinephrine for those weighing 25 kg (</a:t>
            </a:r>
            <a:r>
              <a:rPr lang="en-US" sz="2300" b="1" dirty="0"/>
              <a:t>55 lbs.</a:t>
            </a:r>
            <a:r>
              <a:rPr lang="en-US" sz="2300" dirty="0"/>
              <a:t>) or more </a:t>
            </a:r>
          </a:p>
          <a:p>
            <a:pPr lvl="1">
              <a:buFont typeface="Wingdings" pitchFamily="2" charset="2"/>
              <a:buChar char="ü"/>
            </a:pPr>
            <a:r>
              <a:rPr lang="en-US" sz="2400" dirty="0"/>
              <a:t>Inject into middle outer side of upper leg, note time and site of injection (can be given through clothing)</a:t>
            </a:r>
            <a:endParaRPr lang="en-US" sz="2800" dirty="0"/>
          </a:p>
          <a:p>
            <a:pPr lvl="1">
              <a:buFont typeface="Wingdings" pitchFamily="2" charset="2"/>
              <a:buChar char="ü"/>
            </a:pPr>
            <a:r>
              <a:rPr lang="en-US" sz="2400" dirty="0"/>
              <a:t>Stay with student and monitor closely </a:t>
            </a:r>
            <a:endParaRPr lang="en-US" sz="2300" dirty="0"/>
          </a:p>
          <a:p>
            <a:pPr marL="296751" indent="-296751" defTabSz="850391">
              <a:lnSpc>
                <a:spcPct val="90000"/>
              </a:lnSpc>
              <a:spcBef>
                <a:spcPts val="600"/>
              </a:spcBef>
              <a:buSzTx/>
              <a:buNone/>
              <a:defRPr sz="2511"/>
            </a:pPr>
            <a:r>
              <a:rPr dirty="0"/>
              <a:t>2. Designate a person to call Emergency Medical 	System (911) and request ambulance with 	epinephrine</a:t>
            </a:r>
          </a:p>
        </p:txBody>
      </p:sp>
      <p:sp>
        <p:nvSpPr>
          <p:cNvPr id="186" name="Shape 186"/>
          <p:cNvSpPr/>
          <p:nvPr/>
        </p:nvSpPr>
        <p:spPr>
          <a:xfrm>
            <a:off x="3048000" y="4038600"/>
            <a:ext cx="4495800" cy="30777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r>
              <a:rPr lang="en-US" sz="1400" dirty="0" err="1"/>
              <a:t>Sicherer</a:t>
            </a:r>
            <a:r>
              <a:rPr lang="en-US" sz="1400" dirty="0"/>
              <a:t>, Scott H. and Simons, Estelle R. , 2007</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lvl1pPr>
              <a:defRPr sz="4000"/>
            </a:lvl1pPr>
          </a:lstStyle>
          <a:p>
            <a:r>
              <a:t>Steps to Follow in an Emergency</a:t>
            </a:r>
          </a:p>
        </p:txBody>
      </p:sp>
      <p:sp>
        <p:nvSpPr>
          <p:cNvPr id="189" name="Shape 189"/>
          <p:cNvSpPr>
            <a:spLocks noGrp="1"/>
          </p:cNvSpPr>
          <p:nvPr>
            <p:ph type="body" idx="4294967295"/>
          </p:nvPr>
        </p:nvSpPr>
        <p:spPr>
          <a:xfrm>
            <a:off x="612775" y="1600200"/>
            <a:ext cx="8153400" cy="5257800"/>
          </a:xfrm>
          <a:prstGeom prst="rect">
            <a:avLst/>
          </a:prstGeom>
          <a:extLst>
            <a:ext uri="{C572A759-6A51-4108-AA02-DFA0A04FC94B}">
              <ma14:wrappingTextBoxFlag xmlns="" xmlns:ma14="http://schemas.microsoft.com/office/mac/drawingml/2011/main" val="1"/>
            </a:ext>
          </a:extLst>
        </p:spPr>
        <p:txBody>
          <a:bodyPr>
            <a:normAutofit/>
          </a:bodyPr>
          <a:lstStyle/>
          <a:p>
            <a:pPr marL="0" indent="0" defTabSz="850391">
              <a:lnSpc>
                <a:spcPct val="90000"/>
              </a:lnSpc>
              <a:spcBef>
                <a:spcPts val="600"/>
              </a:spcBef>
              <a:buSzTx/>
              <a:buNone/>
              <a:defRPr sz="2418"/>
            </a:pPr>
            <a:r>
              <a:rPr dirty="0"/>
              <a:t>3. Designate a person to notify, school administration, school nurse and student’s emergency contact(s)</a:t>
            </a:r>
          </a:p>
          <a:p>
            <a:pPr marL="0" indent="0" defTabSz="850391">
              <a:lnSpc>
                <a:spcPct val="90000"/>
              </a:lnSpc>
              <a:spcBef>
                <a:spcPts val="600"/>
              </a:spcBef>
              <a:buChar char="▪"/>
              <a:defRPr sz="2418"/>
            </a:pPr>
            <a:r>
              <a:rPr dirty="0"/>
              <a:t>Stay with and observe student until EMS (ambulance) arrives. </a:t>
            </a:r>
          </a:p>
          <a:p>
            <a:pPr marL="0" indent="0" defTabSz="850391">
              <a:lnSpc>
                <a:spcPct val="90000"/>
              </a:lnSpc>
              <a:spcBef>
                <a:spcPts val="600"/>
              </a:spcBef>
              <a:buChar char="▪"/>
              <a:defRPr sz="2418"/>
            </a:pPr>
            <a:r>
              <a:rPr dirty="0"/>
              <a:t>Maintain airway, monitor circulation, start CPR as necessary.</a:t>
            </a:r>
          </a:p>
          <a:p>
            <a:pPr marL="0" indent="0" defTabSz="850391">
              <a:lnSpc>
                <a:spcPct val="90000"/>
              </a:lnSpc>
              <a:spcBef>
                <a:spcPts val="600"/>
              </a:spcBef>
              <a:buChar char="▪"/>
              <a:defRPr sz="2418"/>
            </a:pPr>
            <a:r>
              <a:rPr dirty="0"/>
              <a:t>Do not have the student rise to an upright position. </a:t>
            </a:r>
          </a:p>
          <a:p>
            <a:pPr marL="0" indent="0" defTabSz="850391">
              <a:lnSpc>
                <a:spcPct val="90000"/>
              </a:lnSpc>
              <a:spcBef>
                <a:spcPts val="600"/>
              </a:spcBef>
              <a:buChar char="▪"/>
              <a:defRPr sz="2418"/>
            </a:pPr>
            <a:r>
              <a:rPr dirty="0"/>
              <a:t>Consider lying on the back with legs elevated position, but alternative positioning is needed for vomiting (side lying, head to side) or difficulty breathing (sitting). </a:t>
            </a:r>
          </a:p>
          <a:p>
            <a:pPr marL="0" indent="0" defTabSz="850391">
              <a:lnSpc>
                <a:spcPct val="90000"/>
              </a:lnSpc>
              <a:spcBef>
                <a:spcPts val="600"/>
              </a:spcBef>
              <a:buChar char="▪"/>
              <a:defRPr sz="2418"/>
            </a:pPr>
            <a:r>
              <a:rPr dirty="0"/>
              <a:t>Observe for changes until EMS arrives.</a:t>
            </a:r>
          </a:p>
        </p:txBody>
      </p:sp>
      <p:sp>
        <p:nvSpPr>
          <p:cNvPr id="190" name="Shape 190"/>
          <p:cNvSpPr/>
          <p:nvPr/>
        </p:nvSpPr>
        <p:spPr>
          <a:xfrm>
            <a:off x="7220994" y="6326187"/>
            <a:ext cx="1467394" cy="3073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lvl="1" indent="365125" algn="r">
              <a:defRPr sz="1400" b="1">
                <a:latin typeface="Segoe UI Semibold"/>
                <a:ea typeface="Segoe UI Semibold"/>
                <a:cs typeface="Segoe UI Semibold"/>
                <a:sym typeface="Segoe UI Semibold"/>
              </a:defRPr>
            </a:pPr>
            <a:r>
              <a:t>NASN, 2014</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lvl1pPr>
              <a:defRPr sz="4000"/>
            </a:lvl1pPr>
          </a:lstStyle>
          <a:p>
            <a:r>
              <a:t>Steps to Follow in an Emergency</a:t>
            </a:r>
          </a:p>
        </p:txBody>
      </p:sp>
      <p:sp>
        <p:nvSpPr>
          <p:cNvPr id="193" name="Shape 193"/>
          <p:cNvSpPr>
            <a:spLocks noGrp="1"/>
          </p:cNvSpPr>
          <p:nvPr>
            <p:ph type="body" idx="4294967295"/>
          </p:nvPr>
        </p:nvSpPr>
        <p:spPr>
          <a:xfrm>
            <a:off x="612775" y="1600200"/>
            <a:ext cx="8153400" cy="5181600"/>
          </a:xfrm>
          <a:prstGeom prst="rect">
            <a:avLst/>
          </a:prstGeom>
          <a:extLst>
            <a:ext uri="{C572A759-6A51-4108-AA02-DFA0A04FC94B}">
              <ma14:wrappingTextBoxFlag xmlns="" xmlns:ma14="http://schemas.microsoft.com/office/mac/drawingml/2011/main" val="1"/>
            </a:ext>
          </a:extLst>
        </p:spPr>
        <p:txBody>
          <a:bodyPr>
            <a:normAutofit/>
          </a:bodyPr>
          <a:lstStyle/>
          <a:p>
            <a:pPr marL="296751" lvl="1" indent="-296751" defTabSz="850391">
              <a:spcBef>
                <a:spcPts val="600"/>
              </a:spcBef>
              <a:buSzPct val="60000"/>
              <a:buFont typeface="Wingdings"/>
              <a:buChar char="▪"/>
              <a:defRPr sz="2697" b="1">
                <a:solidFill>
                  <a:srgbClr val="C00000"/>
                </a:solidFill>
              </a:defRPr>
            </a:pPr>
            <a:r>
              <a:rPr dirty="0"/>
              <a:t>IF NO IMPROVEMENT OR IF SYMPTOMS WORSEN IN ABOUT 5 </a:t>
            </a:r>
            <a:r>
              <a:rPr lang="en-US" dirty="0"/>
              <a:t>-15 </a:t>
            </a:r>
            <a:r>
              <a:rPr dirty="0"/>
              <a:t>MINUTES,</a:t>
            </a:r>
            <a:r>
              <a:rPr lang="en-US" sz="1400" dirty="0"/>
              <a:t> </a:t>
            </a:r>
            <a:r>
              <a:rPr lang="en-US" sz="1400" dirty="0">
                <a:solidFill>
                  <a:schemeClr val="tx1"/>
                </a:solidFill>
              </a:rPr>
              <a:t>(NIAID-Sponsored Expert </a:t>
            </a:r>
            <a:r>
              <a:rPr lang="en-US" sz="1400">
                <a:solidFill>
                  <a:schemeClr val="tx1"/>
                </a:solidFill>
              </a:rPr>
              <a:t>Panel, 2010</a:t>
            </a:r>
            <a:r>
              <a:rPr lang="en-US" sz="1400" dirty="0">
                <a:solidFill>
                  <a:schemeClr val="tx1"/>
                </a:solidFill>
              </a:rPr>
              <a:t>)</a:t>
            </a:r>
          </a:p>
          <a:p>
            <a:pPr marL="296751" indent="-296751" defTabSz="850391">
              <a:spcBef>
                <a:spcPts val="600"/>
              </a:spcBef>
              <a:buChar char="▪"/>
              <a:defRPr sz="2697" b="1">
                <a:solidFill>
                  <a:srgbClr val="C00000"/>
                </a:solidFill>
              </a:defRPr>
            </a:pPr>
            <a:r>
              <a:rPr lang="en-US" sz="1050" dirty="0"/>
              <a:t> </a:t>
            </a:r>
            <a:r>
              <a:rPr dirty="0"/>
              <a:t>ADMINISTER A SECOND EPINEPHRINE DOSE</a:t>
            </a:r>
            <a:r>
              <a:rPr i="1" dirty="0"/>
              <a:t> according to local policy</a:t>
            </a:r>
          </a:p>
          <a:p>
            <a:pPr marL="296751" indent="-296751" defTabSz="850391">
              <a:spcBef>
                <a:spcPts val="600"/>
              </a:spcBef>
              <a:buChar char="▪"/>
              <a:defRPr sz="2604"/>
            </a:pPr>
            <a:r>
              <a:rPr dirty="0"/>
              <a:t>Provide EMS with identifying information, observed signs and symptoms, time epinephrine administered, used epinephrine </a:t>
            </a:r>
            <a:r>
              <a:rPr dirty="0" err="1"/>
              <a:t>autoinjector</a:t>
            </a:r>
            <a:r>
              <a:rPr dirty="0"/>
              <a:t> to take with to the hospital </a:t>
            </a:r>
          </a:p>
          <a:p>
            <a:pPr marL="296751" indent="-296751" defTabSz="850391">
              <a:spcBef>
                <a:spcPts val="600"/>
              </a:spcBef>
              <a:buChar char="▪"/>
              <a:defRPr sz="2604" b="1"/>
            </a:pPr>
            <a:r>
              <a:rPr dirty="0"/>
              <a:t>Transport to the Emergency Department via EMS even if symptoms seem to get better.  </a:t>
            </a:r>
          </a:p>
        </p:txBody>
      </p:sp>
      <p:sp>
        <p:nvSpPr>
          <p:cNvPr id="194" name="Shape 194"/>
          <p:cNvSpPr/>
          <p:nvPr/>
        </p:nvSpPr>
        <p:spPr>
          <a:xfrm>
            <a:off x="7220994" y="6326187"/>
            <a:ext cx="1467394" cy="3073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lvl="1" indent="365125" algn="r">
              <a:defRPr sz="1400" b="1">
                <a:latin typeface="Segoe UI Semibold"/>
                <a:ea typeface="Segoe UI Semibold"/>
                <a:cs typeface="Segoe UI Semibold"/>
                <a:sym typeface="Segoe UI Semibold"/>
              </a:defRPr>
            </a:pPr>
            <a:r>
              <a:rPr dirty="0"/>
              <a:t>NASN, 2014</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Document and Debrief	</a:t>
            </a:r>
          </a:p>
        </p:txBody>
      </p:sp>
      <p:sp>
        <p:nvSpPr>
          <p:cNvPr id="197" name="Shape 197"/>
          <p:cNvSpPr>
            <a:spLocks noGrp="1"/>
          </p:cNvSpPr>
          <p:nvPr>
            <p:ph type="body" idx="4294967295"/>
          </p:nvPr>
        </p:nvSpPr>
        <p:spPr>
          <a:xfrm>
            <a:off x="612775" y="1600200"/>
            <a:ext cx="8153400" cy="5105400"/>
          </a:xfrm>
          <a:prstGeom prst="rect">
            <a:avLst/>
          </a:prstGeom>
          <a:extLst>
            <a:ext uri="{C572A759-6A51-4108-AA02-DFA0A04FC94B}">
              <ma14:wrappingTextBoxFlag xmlns="" xmlns:ma14="http://schemas.microsoft.com/office/mac/drawingml/2011/main" val="1"/>
            </a:ext>
          </a:extLst>
        </p:spPr>
        <p:txBody>
          <a:bodyPr>
            <a:normAutofit/>
          </a:bodyPr>
          <a:lstStyle/>
          <a:p>
            <a:pPr marL="299942" indent="-299942" defTabSz="859536">
              <a:spcBef>
                <a:spcPts val="600"/>
              </a:spcBef>
              <a:buChar char="▪"/>
              <a:defRPr sz="2726"/>
            </a:pPr>
            <a:r>
              <a:t>Discuss with the school nurse how to record that you gave an epinephrine auto-injector dose and the symptoms you witnessed</a:t>
            </a:r>
          </a:p>
          <a:p>
            <a:pPr marL="299942" indent="-299942" defTabSz="859536">
              <a:spcBef>
                <a:spcPts val="600"/>
              </a:spcBef>
              <a:buChar char="▪"/>
              <a:defRPr sz="2726"/>
            </a:pPr>
            <a:r>
              <a:t>Have a debriefing meeting with the nurse and school administration after giving an epinephrine auto-injector</a:t>
            </a:r>
          </a:p>
          <a:p>
            <a:pPr marL="601376" lvl="1" indent="-256666" defTabSz="859536">
              <a:spcBef>
                <a:spcPts val="400"/>
              </a:spcBef>
              <a:buClr>
                <a:srgbClr val="00538E"/>
              </a:buClr>
              <a:buChar char="▪"/>
              <a:defRPr sz="2444"/>
            </a:pPr>
            <a:r>
              <a:t>Talk about how response went</a:t>
            </a:r>
          </a:p>
          <a:p>
            <a:pPr marL="601376" lvl="1" indent="-256666" defTabSz="859536">
              <a:spcBef>
                <a:spcPts val="400"/>
              </a:spcBef>
              <a:buClr>
                <a:srgbClr val="00538E"/>
              </a:buClr>
              <a:buChar char="▪"/>
              <a:defRPr sz="2444"/>
            </a:pPr>
            <a:r>
              <a:t>Talk about feelings</a:t>
            </a:r>
          </a:p>
          <a:p>
            <a:pPr marL="601376" lvl="1" indent="-256666" defTabSz="859536">
              <a:spcBef>
                <a:spcPts val="400"/>
              </a:spcBef>
              <a:buClr>
                <a:srgbClr val="00538E"/>
              </a:buClr>
              <a:buChar char="▪"/>
              <a:defRPr sz="2444"/>
            </a:pPr>
            <a:r>
              <a:t>Talk about ways to improve in the future</a:t>
            </a:r>
          </a:p>
          <a:p>
            <a:pPr marL="601376" lvl="1" indent="-256666" defTabSz="859536">
              <a:spcBef>
                <a:spcPts val="400"/>
              </a:spcBef>
              <a:buClr>
                <a:srgbClr val="00538E"/>
              </a:buClr>
              <a:buChar char="▪"/>
              <a:defRPr sz="2444"/>
            </a:pPr>
            <a:endParaRPr/>
          </a:p>
          <a:p>
            <a:pPr marL="256666" lvl="1" indent="88042" algn="r" defTabSz="859536">
              <a:spcBef>
                <a:spcPts val="400"/>
              </a:spcBef>
              <a:buSzTx/>
              <a:buNone/>
              <a:defRPr sz="1316" b="1">
                <a:latin typeface="Segoe UI Semibold"/>
                <a:ea typeface="Segoe UI Semibold"/>
                <a:cs typeface="Segoe UI Semibold"/>
                <a:sym typeface="Segoe UI Semibold"/>
              </a:defRPr>
            </a:pPr>
            <a:r>
              <a:t>Robinson &amp; Ficca, 2011</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body" sz="half" idx="4294967295"/>
          </p:nvPr>
        </p:nvSpPr>
        <p:spPr>
          <a:xfrm>
            <a:off x="609600" y="3581400"/>
            <a:ext cx="8077200" cy="1981200"/>
          </a:xfrm>
          <a:prstGeom prst="rect">
            <a:avLst/>
          </a:prstGeom>
          <a:extLst>
            <a:ext uri="{C572A759-6A51-4108-AA02-DFA0A04FC94B}">
              <ma14:wrappingTextBoxFlag xmlns="" xmlns:ma14="http://schemas.microsoft.com/office/mac/drawingml/2011/main" val="1"/>
            </a:ext>
          </a:extLst>
        </p:spPr>
        <p:txBody>
          <a:bodyPr anchor="ctr">
            <a:normAutofit/>
          </a:bodyPr>
          <a:lstStyle/>
          <a:p>
            <a:pPr marL="0" indent="0" algn="ctr" defTabSz="795527">
              <a:lnSpc>
                <a:spcPct val="90000"/>
              </a:lnSpc>
              <a:spcBef>
                <a:spcPts val="600"/>
              </a:spcBef>
              <a:buSzTx/>
              <a:buNone/>
              <a:defRPr sz="2262" b="1">
                <a:solidFill>
                  <a:srgbClr val="00538E"/>
                </a:solidFill>
                <a:latin typeface="Segoe UI Semibold"/>
                <a:ea typeface="Segoe UI Semibold"/>
                <a:cs typeface="Segoe UI Semibold"/>
                <a:sym typeface="Segoe UI Semibold"/>
              </a:defRPr>
            </a:pPr>
            <a:r>
              <a:t>It’s time for all school staff to </a:t>
            </a:r>
          </a:p>
          <a:p>
            <a:pPr marL="0" indent="0" algn="ctr" defTabSz="795527">
              <a:lnSpc>
                <a:spcPct val="90000"/>
              </a:lnSpc>
              <a:spcBef>
                <a:spcPts val="600"/>
              </a:spcBef>
              <a:buSzTx/>
              <a:buNone/>
              <a:defRPr sz="2784" b="1">
                <a:solidFill>
                  <a:srgbClr val="00538E"/>
                </a:solidFill>
                <a:latin typeface="Segoe UI Semibold"/>
                <a:ea typeface="Segoe UI Semibold"/>
                <a:cs typeface="Segoe UI Semibold"/>
                <a:sym typeface="Segoe UI Semibold"/>
              </a:defRPr>
            </a:pPr>
            <a:r>
              <a:t>GET TRAINED</a:t>
            </a:r>
          </a:p>
          <a:p>
            <a:pPr marL="0" indent="0" algn="ctr" defTabSz="795527">
              <a:lnSpc>
                <a:spcPct val="90000"/>
              </a:lnSpc>
              <a:spcBef>
                <a:spcPts val="600"/>
              </a:spcBef>
              <a:buSzTx/>
              <a:buNone/>
              <a:defRPr sz="2262" b="1">
                <a:solidFill>
                  <a:srgbClr val="00538E"/>
                </a:solidFill>
                <a:latin typeface="Segoe UI Semibold"/>
                <a:ea typeface="Segoe UI Semibold"/>
                <a:cs typeface="Segoe UI Semibold"/>
                <a:sym typeface="Segoe UI Semibold"/>
              </a:defRPr>
            </a:pPr>
            <a:r>
              <a:t>to administer an epinephrine auto-injector</a:t>
            </a:r>
          </a:p>
          <a:p>
            <a:pPr marL="0" indent="0" algn="ctr" defTabSz="795527">
              <a:lnSpc>
                <a:spcPct val="90000"/>
              </a:lnSpc>
              <a:spcBef>
                <a:spcPts val="600"/>
              </a:spcBef>
              <a:buSzTx/>
              <a:buNone/>
              <a:defRPr sz="2262" b="1">
                <a:solidFill>
                  <a:srgbClr val="00538E"/>
                </a:solidFill>
                <a:latin typeface="Segoe UI Semibold"/>
                <a:ea typeface="Segoe UI Semibold"/>
                <a:cs typeface="Segoe UI Semibold"/>
                <a:sym typeface="Segoe UI Semibold"/>
              </a:defRPr>
            </a:pPr>
            <a:r>
              <a:t>in an emergency!</a:t>
            </a:r>
          </a:p>
        </p:txBody>
      </p:sp>
      <p:sp>
        <p:nvSpPr>
          <p:cNvPr id="100" name="Shape 100"/>
          <p:cNvSpPr/>
          <p:nvPr/>
        </p:nvSpPr>
        <p:spPr>
          <a:xfrm>
            <a:off x="2438400" y="6281737"/>
            <a:ext cx="6532563" cy="36817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r">
              <a:defRPr sz="1400">
                <a:solidFill>
                  <a:srgbClr val="FFFFFF"/>
                </a:solidFill>
                <a:latin typeface="Segoe Print"/>
                <a:ea typeface="Segoe Print"/>
                <a:cs typeface="Segoe Print"/>
                <a:sym typeface="Segoe Print"/>
              </a:defRPr>
            </a:lvl1pPr>
          </a:lstStyle>
          <a:p>
            <a:r>
              <a:t>This program is supported by an unrestricted grant from Mylan</a:t>
            </a:r>
          </a:p>
        </p:txBody>
      </p:sp>
      <p:pic>
        <p:nvPicPr>
          <p:cNvPr id="101" name="image.jpg"/>
          <p:cNvPicPr>
            <a:picLocks noChangeAspect="1"/>
          </p:cNvPicPr>
          <p:nvPr/>
        </p:nvPicPr>
        <p:blipFill>
          <a:blip r:embed="rId2" cstate="print"/>
          <a:stretch>
            <a:fillRect/>
          </a:stretch>
        </p:blipFill>
        <p:spPr>
          <a:xfrm>
            <a:off x="5334000" y="457200"/>
            <a:ext cx="2819400" cy="2819400"/>
          </a:xfrm>
          <a:prstGeom prst="rect">
            <a:avLst/>
          </a:prstGeom>
          <a:ln w="12700">
            <a:miter lim="400000"/>
          </a:ln>
        </p:spPr>
      </p:pic>
      <p:sp>
        <p:nvSpPr>
          <p:cNvPr id="2" name="TextBox 1">
            <a:extLst>
              <a:ext uri="{FF2B5EF4-FFF2-40B4-BE49-F238E27FC236}">
                <a16:creationId xmlns:a16="http://schemas.microsoft.com/office/drawing/2014/main" id="{BC46F26E-8EB7-5339-C482-032B0303F116}"/>
              </a:ext>
            </a:extLst>
          </p:cNvPr>
          <p:cNvSpPr txBox="1"/>
          <p:nvPr/>
        </p:nvSpPr>
        <p:spPr>
          <a:xfrm>
            <a:off x="702128" y="1148769"/>
            <a:ext cx="4784271" cy="18158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Segoe UI"/>
                <a:ea typeface="Segoe UI"/>
                <a:cs typeface="Segoe UI"/>
                <a:sym typeface="Segoe UI"/>
              </a:rPr>
              <a:t>115C-375.2A-Local school boards could authorize school staff to provide some medical care to students, including administration of medication prescribed by a doctor upon written request of the parents, to give emergency health care when reasonably apparent circumstances indicate that any delay would seriously worsen the physical condition or endanger the life of the pupil, and to perform any other first aid or lifesaving techniques.</a:t>
            </a:r>
          </a:p>
        </p:txBody>
      </p:sp>
      <p:pic>
        <p:nvPicPr>
          <p:cNvPr id="3" name="Picture 2">
            <a:extLst>
              <a:ext uri="{FF2B5EF4-FFF2-40B4-BE49-F238E27FC236}">
                <a16:creationId xmlns:a16="http://schemas.microsoft.com/office/drawing/2014/main" id="{FE11F331-CC38-10D8-5E2B-8859EEBBC8DE}"/>
              </a:ext>
            </a:extLst>
          </p:cNvPr>
          <p:cNvPicPr>
            <a:picLocks noChangeAspect="1"/>
          </p:cNvPicPr>
          <p:nvPr/>
        </p:nvPicPr>
        <p:blipFill>
          <a:blip r:embed="rId3"/>
          <a:stretch>
            <a:fillRect/>
          </a:stretch>
        </p:blipFill>
        <p:spPr>
          <a:xfrm>
            <a:off x="528114" y="1159655"/>
            <a:ext cx="391572" cy="2714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You Can Do It!</a:t>
            </a:r>
          </a:p>
        </p:txBody>
      </p:sp>
      <p:sp>
        <p:nvSpPr>
          <p:cNvPr id="200" name="Shape 200"/>
          <p:cNvSpPr>
            <a:spLocks noGrp="1"/>
          </p:cNvSpPr>
          <p:nvPr>
            <p:ph type="body" idx="4294967295"/>
          </p:nvPr>
        </p:nvSpPr>
        <p:spPr>
          <a:xfrm>
            <a:off x="612775" y="1981200"/>
            <a:ext cx="8153400" cy="4114800"/>
          </a:xfrm>
          <a:prstGeom prst="rect">
            <a:avLst/>
          </a:prstGeom>
          <a:extLst>
            <a:ext uri="{C572A759-6A51-4108-AA02-DFA0A04FC94B}">
              <ma14:wrappingTextBoxFlag xmlns="" xmlns:ma14="http://schemas.microsoft.com/office/mac/drawingml/2011/main" val="1"/>
            </a:ext>
          </a:extLst>
        </p:spPr>
        <p:txBody>
          <a:bodyPr>
            <a:normAutofit/>
          </a:bodyPr>
          <a:lstStyle/>
          <a:p>
            <a:pPr>
              <a:buChar char="▪"/>
            </a:pPr>
            <a:r>
              <a:t>You know what to do when a student is having a life-threatening allergic reaction</a:t>
            </a:r>
          </a:p>
          <a:p>
            <a:pPr>
              <a:buChar char="▪"/>
            </a:pPr>
            <a:r>
              <a:t>You know how to give epinephrine</a:t>
            </a:r>
          </a:p>
          <a:p>
            <a:pPr>
              <a:buChar char="▪"/>
            </a:pPr>
            <a:endParaRPr/>
          </a:p>
          <a:p>
            <a:pPr>
              <a:buSzTx/>
              <a:buNone/>
              <a:defRPr>
                <a:solidFill>
                  <a:srgbClr val="C00000"/>
                </a:solidFill>
                <a:latin typeface="Segoe Print"/>
                <a:ea typeface="Segoe Print"/>
                <a:cs typeface="Segoe Print"/>
                <a:sym typeface="Segoe Print"/>
              </a:defRPr>
            </a:pPr>
            <a:r>
              <a:t>You know how to save </a:t>
            </a:r>
          </a:p>
          <a:p>
            <a:pPr>
              <a:buSzTx/>
              <a:buNone/>
              <a:defRPr>
                <a:solidFill>
                  <a:srgbClr val="C00000"/>
                </a:solidFill>
                <a:latin typeface="Segoe Print"/>
                <a:ea typeface="Segoe Print"/>
                <a:cs typeface="Segoe Print"/>
                <a:sym typeface="Segoe Print"/>
              </a:defRPr>
            </a:pPr>
            <a:r>
              <a:t>the lives of children </a:t>
            </a:r>
          </a:p>
          <a:p>
            <a:pPr>
              <a:buSzTx/>
              <a:buNone/>
              <a:defRPr>
                <a:solidFill>
                  <a:srgbClr val="C00000"/>
                </a:solidFill>
                <a:latin typeface="Segoe Print"/>
                <a:ea typeface="Segoe Print"/>
                <a:cs typeface="Segoe Print"/>
                <a:sym typeface="Segoe Print"/>
              </a:defRPr>
            </a:pPr>
            <a:r>
              <a:t>like Bianca!</a:t>
            </a:r>
          </a:p>
        </p:txBody>
      </p:sp>
      <p:grpSp>
        <p:nvGrpSpPr>
          <p:cNvPr id="203" name="Group 203"/>
          <p:cNvGrpSpPr/>
          <p:nvPr/>
        </p:nvGrpSpPr>
        <p:grpSpPr>
          <a:xfrm>
            <a:off x="4952999" y="3657600"/>
            <a:ext cx="3619502" cy="2686061"/>
            <a:chOff x="0" y="0"/>
            <a:chExt cx="3619500" cy="2686060"/>
          </a:xfrm>
        </p:grpSpPr>
        <p:pic>
          <p:nvPicPr>
            <p:cNvPr id="201" name="pretty face.jpg" descr="pretty face">
              <a:hlinkClick r:id="rId2"/>
            </p:cNvPr>
            <p:cNvPicPr>
              <a:picLocks noChangeAspect="1"/>
            </p:cNvPicPr>
            <p:nvPr/>
          </p:nvPicPr>
          <p:blipFill>
            <a:blip r:embed="rId3" cstate="print"/>
            <a:stretch>
              <a:fillRect/>
            </a:stretch>
          </p:blipFill>
          <p:spPr>
            <a:xfrm>
              <a:off x="304800" y="0"/>
              <a:ext cx="3314701" cy="2209801"/>
            </a:xfrm>
            <a:prstGeom prst="rect">
              <a:avLst/>
            </a:prstGeom>
            <a:ln w="57150" cap="flat">
              <a:solidFill>
                <a:srgbClr val="75A3D1"/>
              </a:solidFill>
              <a:prstDash val="solid"/>
              <a:round/>
            </a:ln>
            <a:effectLst>
              <a:outerShdw blurRad="50800" dist="38100" dir="2700000" rotWithShape="0">
                <a:srgbClr val="000000">
                  <a:alpha val="39999"/>
                </a:srgbClr>
              </a:outerShdw>
            </a:effectLst>
          </p:spPr>
        </p:pic>
        <p:sp>
          <p:nvSpPr>
            <p:cNvPr id="202" name="Shape 202"/>
            <p:cNvSpPr/>
            <p:nvPr/>
          </p:nvSpPr>
          <p:spPr>
            <a:xfrm>
              <a:off x="0" y="1981200"/>
              <a:ext cx="1752600" cy="704861"/>
            </a:xfrm>
            <a:prstGeom prst="rect">
              <a:avLst/>
            </a:prstGeom>
            <a:solidFill>
              <a:srgbClr val="FFFFFF"/>
            </a:solidFill>
            <a:ln w="38100" cap="flat">
              <a:solidFill>
                <a:srgbClr val="CC0000"/>
              </a:solidFill>
              <a:prstDash val="solid"/>
              <a:round/>
            </a:ln>
            <a:effectLst>
              <a:outerShdw blurRad="50800" dist="38100" dir="2700000" rotWithShape="0">
                <a:srgbClr val="000000">
                  <a:alpha val="39999"/>
                </a:srgbClr>
              </a:outerShdw>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spcBef>
                  <a:spcPts val="2400"/>
                </a:spcBef>
                <a:defRPr sz="4000" i="1">
                  <a:latin typeface="Cambria"/>
                  <a:ea typeface="Cambria"/>
                  <a:cs typeface="Cambria"/>
                  <a:sym typeface="Cambria"/>
                </a:defRPr>
              </a:lvl1pPr>
            </a:lstStyle>
            <a:p>
              <a:r>
                <a:t>Bianca</a:t>
              </a:r>
            </a:p>
          </p:txBody>
        </p:sp>
      </p:gr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title" idx="4294967295"/>
          </p:nvPr>
        </p:nvSpPr>
        <p:spPr>
          <a:xfrm>
            <a:off x="1066800" y="914400"/>
            <a:ext cx="6934200" cy="2438400"/>
          </a:xfrm>
          <a:prstGeom prst="rect">
            <a:avLst/>
          </a:prstGeom>
          <a:extLst>
            <a:ext uri="{C572A759-6A51-4108-AA02-DFA0A04FC94B}">
              <ma14:wrappingTextBoxFlag xmlns="" xmlns:ma14="http://schemas.microsoft.com/office/mac/drawingml/2011/main" val="1"/>
            </a:ext>
          </a:extLst>
        </p:spPr>
        <p:txBody>
          <a:bodyPr anchor="b">
            <a:normAutofit/>
          </a:bodyPr>
          <a:lstStyle>
            <a:lvl1pPr algn="ctr">
              <a:defRPr>
                <a:solidFill>
                  <a:srgbClr val="00538E"/>
                </a:solidFill>
              </a:defRPr>
            </a:lvl1pPr>
          </a:lstStyle>
          <a:p>
            <a:r>
              <a:t>YOU'VE BEEN EMPOWERED TO SAVE A LIFE! </a:t>
            </a:r>
          </a:p>
        </p:txBody>
      </p:sp>
      <p:pic>
        <p:nvPicPr>
          <p:cNvPr id="206" name="image.jpg"/>
          <p:cNvPicPr>
            <a:picLocks noChangeAspect="1"/>
          </p:cNvPicPr>
          <p:nvPr/>
        </p:nvPicPr>
        <p:blipFill>
          <a:blip r:embed="rId2" cstate="print"/>
          <a:stretch>
            <a:fillRect/>
          </a:stretch>
        </p:blipFill>
        <p:spPr>
          <a:xfrm>
            <a:off x="2667000" y="3505200"/>
            <a:ext cx="3581400" cy="2371725"/>
          </a:xfrm>
          <a:prstGeom prst="rect">
            <a:avLst/>
          </a:prstGeom>
          <a:ln w="12700">
            <a:miter lim="400000"/>
          </a:ln>
          <a:effectLst>
            <a:outerShdw blurRad="292100" dist="139700" dir="2700000" rotWithShape="0">
              <a:srgbClr val="333333">
                <a:alpha val="64999"/>
              </a:srgbClr>
            </a:outerShdw>
          </a:effectLst>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p:cNvSpPr>
          <p:nvPr>
            <p:ph type="body" sz="half" idx="4294967295"/>
          </p:nvPr>
        </p:nvSpPr>
        <p:spPr>
          <a:xfrm>
            <a:off x="533400" y="3428999"/>
            <a:ext cx="8077200" cy="2286002"/>
          </a:xfrm>
          <a:prstGeom prst="rect">
            <a:avLst/>
          </a:prstGeom>
          <a:extLst>
            <a:ext uri="{C572A759-6A51-4108-AA02-DFA0A04FC94B}">
              <ma14:wrappingTextBoxFlag xmlns="" xmlns:ma14="http://schemas.microsoft.com/office/mac/drawingml/2011/main" val="1"/>
            </a:ext>
          </a:extLst>
        </p:spPr>
        <p:txBody>
          <a:bodyPr anchor="ctr">
            <a:normAutofit/>
          </a:bodyPr>
          <a:lstStyle/>
          <a:p>
            <a:pPr marL="0" indent="0" algn="ctr" defTabSz="832104">
              <a:spcBef>
                <a:spcPts val="600"/>
              </a:spcBef>
              <a:buSzTx/>
              <a:buNone/>
              <a:defRPr sz="2366" b="1">
                <a:solidFill>
                  <a:srgbClr val="00538E"/>
                </a:solidFill>
                <a:latin typeface="Segoe UI Semibold"/>
                <a:ea typeface="Segoe UI Semibold"/>
                <a:cs typeface="Segoe UI Semibold"/>
                <a:sym typeface="Segoe UI Semibold"/>
              </a:defRPr>
            </a:pPr>
            <a:r>
              <a:t>Thank you for taking the time to</a:t>
            </a:r>
          </a:p>
          <a:p>
            <a:pPr marL="0" indent="0" algn="ctr" defTabSz="832104">
              <a:spcBef>
                <a:spcPts val="600"/>
              </a:spcBef>
              <a:buSzTx/>
              <a:buNone/>
              <a:defRPr sz="2912" b="1">
                <a:solidFill>
                  <a:srgbClr val="C00000"/>
                </a:solidFill>
                <a:latin typeface="Segoe UI Semibold"/>
                <a:ea typeface="Segoe UI Semibold"/>
                <a:cs typeface="Segoe UI Semibold"/>
                <a:sym typeface="Segoe UI Semibold"/>
              </a:defRPr>
            </a:pPr>
            <a:r>
              <a:t>GET TRAINED</a:t>
            </a:r>
          </a:p>
          <a:p>
            <a:pPr marL="0" indent="0" algn="ctr" defTabSz="832104">
              <a:spcBef>
                <a:spcPts val="600"/>
              </a:spcBef>
              <a:buSzTx/>
              <a:buNone/>
              <a:defRPr sz="2366" b="1">
                <a:solidFill>
                  <a:srgbClr val="00538E"/>
                </a:solidFill>
                <a:latin typeface="Segoe UI Semibold"/>
                <a:ea typeface="Segoe UI Semibold"/>
                <a:cs typeface="Segoe UI Semibold"/>
                <a:sym typeface="Segoe UI Semibold"/>
              </a:defRPr>
            </a:pPr>
            <a:r>
              <a:t>to administer an epinephrine auto-injector</a:t>
            </a:r>
          </a:p>
          <a:p>
            <a:pPr marL="0" indent="0" algn="ctr" defTabSz="832104">
              <a:spcBef>
                <a:spcPts val="600"/>
              </a:spcBef>
              <a:buSzTx/>
              <a:buNone/>
              <a:defRPr sz="2366" b="1">
                <a:solidFill>
                  <a:srgbClr val="00538E"/>
                </a:solidFill>
                <a:latin typeface="Segoe UI Semibold"/>
                <a:ea typeface="Segoe UI Semibold"/>
                <a:cs typeface="Segoe UI Semibold"/>
                <a:sym typeface="Segoe UI Semibold"/>
              </a:defRPr>
            </a:pPr>
            <a:r>
              <a:t>in an emergency!</a:t>
            </a:r>
          </a:p>
        </p:txBody>
      </p:sp>
      <p:pic>
        <p:nvPicPr>
          <p:cNvPr id="209" name="image.jpg"/>
          <p:cNvPicPr>
            <a:picLocks noChangeAspect="1"/>
          </p:cNvPicPr>
          <p:nvPr/>
        </p:nvPicPr>
        <p:blipFill>
          <a:blip r:embed="rId2" cstate="print"/>
          <a:stretch>
            <a:fillRect/>
          </a:stretch>
        </p:blipFill>
        <p:spPr>
          <a:xfrm>
            <a:off x="2971800" y="381000"/>
            <a:ext cx="2819400" cy="28194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References</a:t>
            </a:r>
          </a:p>
        </p:txBody>
      </p:sp>
      <p:sp>
        <p:nvSpPr>
          <p:cNvPr id="212" name="Shape 212"/>
          <p:cNvSpPr>
            <a:spLocks noGrp="1"/>
          </p:cNvSpPr>
          <p:nvPr>
            <p:ph type="body" idx="4294967295"/>
          </p:nvPr>
        </p:nvSpPr>
        <p:spPr>
          <a:xfrm>
            <a:off x="612775" y="1600199"/>
            <a:ext cx="8153400" cy="4953002"/>
          </a:xfrm>
          <a:prstGeom prst="rect">
            <a:avLst/>
          </a:prstGeom>
          <a:extLst>
            <a:ext uri="{C572A759-6A51-4108-AA02-DFA0A04FC94B}">
              <ma14:wrappingTextBoxFlag xmlns="" xmlns:ma14="http://schemas.microsoft.com/office/mac/drawingml/2011/main" val="1"/>
            </a:ext>
          </a:extLst>
        </p:spPr>
        <p:txBody>
          <a:bodyPr>
            <a:normAutofit/>
          </a:bodyPr>
          <a:lstStyle/>
          <a:p>
            <a:pPr>
              <a:spcBef>
                <a:spcPts val="0"/>
              </a:spcBef>
              <a:buFont typeface="Wingdings"/>
              <a:buChar char="▪"/>
              <a:defRPr sz="2000"/>
            </a:pPr>
            <a:r>
              <a:rPr lang="en-US" sz="2000" dirty="0"/>
              <a:t>Guidelines for the Diagnosis and Management of Food Allergy in the United States: Report of the NIAID-Sponsored Expert Panel (2010). Journal of Allergy and Clinical Immunology, Volume 126 , Issue 6 , S1 - S58 </a:t>
            </a:r>
            <a:r>
              <a:rPr lang="en-US" dirty="0">
                <a:hlinkClick r:id="rId2"/>
              </a:rPr>
              <a:t>http://dx.doi.org/10.1016/j.jaci.2010.10.007</a:t>
            </a:r>
            <a:endParaRPr lang="en-US" dirty="0"/>
          </a:p>
          <a:p>
            <a:pPr>
              <a:spcBef>
                <a:spcPts val="0"/>
              </a:spcBef>
              <a:buChar char="▪"/>
              <a:defRPr sz="2000"/>
            </a:pPr>
            <a:r>
              <a:rPr dirty="0"/>
              <a:t>Centers for Disease Control and Prevention (CDC). (2013). </a:t>
            </a:r>
            <a:r>
              <a:rPr i="1" dirty="0"/>
              <a:t>Voluntary guidelines for managing food allergies in schools and early care and education programs</a:t>
            </a:r>
            <a:r>
              <a:rPr dirty="0"/>
              <a:t>. Washington DC: US Department of Health and Human Services.</a:t>
            </a:r>
          </a:p>
          <a:p>
            <a:pPr>
              <a:spcBef>
                <a:spcPts val="0"/>
              </a:spcBef>
              <a:buChar char="▪"/>
              <a:defRPr sz="2000"/>
            </a:pPr>
            <a:r>
              <a:rPr dirty="0" err="1"/>
              <a:t>Fineman</a:t>
            </a:r>
            <a:r>
              <a:rPr dirty="0"/>
              <a:t>, S. (2014). Optimal treatment of anaphylaxis: antihistamines versus epinephrine. </a:t>
            </a:r>
            <a:r>
              <a:rPr i="1" dirty="0"/>
              <a:t>Postgraduate Medicine, 126 </a:t>
            </a:r>
            <a:r>
              <a:rPr dirty="0"/>
              <a:t>(4), 73-81. </a:t>
            </a:r>
            <a:r>
              <a:rPr dirty="0" err="1"/>
              <a:t>doi</a:t>
            </a:r>
            <a:r>
              <a:rPr dirty="0"/>
              <a:t>: 10.3810/pgm.2014.07.2785</a:t>
            </a:r>
          </a:p>
          <a:p>
            <a:pPr>
              <a:spcBef>
                <a:spcPts val="0"/>
              </a:spcBef>
              <a:buChar char="▪"/>
              <a:defRPr sz="2000"/>
            </a:pPr>
            <a:r>
              <a:rPr dirty="0"/>
              <a:t>Food Allergy Research and Education (FARE) (2014).  Retrieved from: http://www.foodallergy.org/ </a:t>
            </a:r>
            <a:endParaRPr lang="en-US" dirty="0"/>
          </a:p>
          <a:p>
            <a:pPr>
              <a:spcBef>
                <a:spcPts val="0"/>
              </a:spcBef>
              <a:buChar char="▪"/>
              <a:defRPr sz="2000"/>
            </a:pPr>
            <a:endParaRPr dirty="0"/>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References</a:t>
            </a:r>
          </a:p>
        </p:txBody>
      </p:sp>
      <p:sp>
        <p:nvSpPr>
          <p:cNvPr id="215" name="Shape 215"/>
          <p:cNvSpPr>
            <a:spLocks noGrp="1"/>
          </p:cNvSpPr>
          <p:nvPr>
            <p:ph type="body" idx="4294967295"/>
          </p:nvPr>
        </p:nvSpPr>
        <p:spPr>
          <a:xfrm>
            <a:off x="612775" y="1600200"/>
            <a:ext cx="8153400" cy="4495800"/>
          </a:xfrm>
          <a:prstGeom prst="rect">
            <a:avLst/>
          </a:prstGeom>
          <a:extLst>
            <a:ext uri="{C572A759-6A51-4108-AA02-DFA0A04FC94B}">
              <ma14:wrappingTextBoxFlag xmlns="" xmlns:ma14="http://schemas.microsoft.com/office/mac/drawingml/2011/main" val="1"/>
            </a:ext>
          </a:extLst>
        </p:spPr>
        <p:txBody>
          <a:bodyPr>
            <a:normAutofit lnSpcReduction="10000"/>
          </a:bodyPr>
          <a:lstStyle/>
          <a:p>
            <a:pPr>
              <a:buFont typeface="Wingdings"/>
              <a:buChar char="▪"/>
              <a:defRPr sz="2000"/>
            </a:pPr>
            <a:r>
              <a:rPr lang="en-US" dirty="0"/>
              <a:t>National Association of School Nurses (NASN). (2014) </a:t>
            </a:r>
            <a:r>
              <a:rPr lang="en-US" i="1" dirty="0"/>
              <a:t>Sample protocol for treatment of anaphylaxis.  </a:t>
            </a:r>
            <a:r>
              <a:rPr lang="en-US" dirty="0"/>
              <a:t>Retrieved from: </a:t>
            </a:r>
            <a:r>
              <a:rPr lang="en-US" u="sng" dirty="0">
                <a:solidFill>
                  <a:srgbClr val="264C72"/>
                </a:solidFill>
                <a:uFill>
                  <a:solidFill>
                    <a:srgbClr val="264C72"/>
                  </a:solidFill>
                </a:uFill>
                <a:hlinkClick r:id="rId2"/>
              </a:rPr>
              <a:t>http://www.nasn.org/portals/0/resources/Sample_Anaphylaxis_Epinephrine_Administration_Protocol.pdf</a:t>
            </a:r>
            <a:r>
              <a:rPr lang="en-US" dirty="0"/>
              <a:t> </a:t>
            </a:r>
          </a:p>
          <a:p>
            <a:pPr>
              <a:buChar char="▪"/>
              <a:defRPr sz="2000"/>
            </a:pPr>
            <a:r>
              <a:rPr dirty="0"/>
              <a:t>Robinson, J. &amp; </a:t>
            </a:r>
            <a:r>
              <a:rPr dirty="0" err="1"/>
              <a:t>Ficca</a:t>
            </a:r>
            <a:r>
              <a:rPr dirty="0"/>
              <a:t>, M. (2011).  Managing the student with severe food allergies.  </a:t>
            </a:r>
            <a:r>
              <a:rPr i="1" dirty="0"/>
              <a:t>Journal of School Nursing, 28</a:t>
            </a:r>
            <a:r>
              <a:rPr dirty="0"/>
              <a:t>(3), 187-194.  </a:t>
            </a:r>
            <a:r>
              <a:rPr dirty="0" err="1"/>
              <a:t>doi</a:t>
            </a:r>
            <a:r>
              <a:rPr dirty="0"/>
              <a:t>: 10.1177/1059840511429686.</a:t>
            </a:r>
          </a:p>
          <a:p>
            <a:pPr>
              <a:buChar char="▪"/>
              <a:defRPr sz="2000"/>
            </a:pPr>
            <a:r>
              <a:rPr dirty="0"/>
              <a:t>Schoessler, S. &amp; White, M.  (2013) Recognition and treatment of anaphylaxis in the school setting:  The essential role of the school nurse.  </a:t>
            </a:r>
            <a:r>
              <a:rPr i="1" dirty="0"/>
              <a:t>NASN School Nurse, 29: </a:t>
            </a:r>
            <a:r>
              <a:rPr dirty="0"/>
              <a:t>407-415.  </a:t>
            </a:r>
            <a:r>
              <a:rPr dirty="0" err="1"/>
              <a:t>doi</a:t>
            </a:r>
            <a:r>
              <a:rPr dirty="0"/>
              <a:t>:  10.1177/1059840513506014</a:t>
            </a:r>
          </a:p>
          <a:p>
            <a:pPr>
              <a:buChar char="▪"/>
              <a:defRPr sz="2000"/>
            </a:pPr>
            <a:r>
              <a:rPr dirty="0" err="1"/>
              <a:t>Sicherer</a:t>
            </a:r>
            <a:r>
              <a:rPr dirty="0"/>
              <a:t>, S. &amp; Simons, F.E. (2007).  Self-</a:t>
            </a:r>
            <a:r>
              <a:rPr dirty="0" err="1"/>
              <a:t>injectable</a:t>
            </a:r>
            <a:r>
              <a:rPr dirty="0"/>
              <a:t> epinephrine for first aid management of anaphylaxis.  </a:t>
            </a:r>
            <a:r>
              <a:rPr i="1" dirty="0"/>
              <a:t>Pediatrics, 119</a:t>
            </a:r>
            <a:r>
              <a:rPr dirty="0"/>
              <a:t>(3), 638-646.  </a:t>
            </a:r>
            <a:r>
              <a:rPr dirty="0" err="1"/>
              <a:t>doi</a:t>
            </a:r>
            <a:r>
              <a:rPr dirty="0"/>
              <a:t>: 10.1542/peds.2006-3689.</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What Would You Do?</a:t>
            </a:r>
          </a:p>
        </p:txBody>
      </p:sp>
      <p:sp>
        <p:nvSpPr>
          <p:cNvPr id="104" name="Shape 104"/>
          <p:cNvSpPr>
            <a:spLocks noGrp="1"/>
          </p:cNvSpPr>
          <p:nvPr>
            <p:ph type="body" idx="4294967295"/>
          </p:nvPr>
        </p:nvSpPr>
        <p:spPr>
          <a:xfrm>
            <a:off x="457200" y="1752600"/>
            <a:ext cx="8153400" cy="4594225"/>
          </a:xfrm>
          <a:prstGeom prst="rect">
            <a:avLst/>
          </a:prstGeom>
          <a:extLst>
            <a:ext uri="{C572A759-6A51-4108-AA02-DFA0A04FC94B}">
              <ma14:wrappingTextBoxFlag xmlns="" xmlns:ma14="http://schemas.microsoft.com/office/mac/drawingml/2011/main" val="1"/>
            </a:ext>
          </a:extLst>
        </p:spPr>
        <p:txBody>
          <a:bodyPr>
            <a:normAutofit/>
          </a:bodyPr>
          <a:lstStyle/>
          <a:p>
            <a:pPr marL="312705" indent="-312705" defTabSz="896111">
              <a:lnSpc>
                <a:spcPct val="90000"/>
              </a:lnSpc>
              <a:spcBef>
                <a:spcPts val="600"/>
              </a:spcBef>
              <a:buChar char="▪"/>
              <a:defRPr sz="2842"/>
            </a:pPr>
            <a:r>
              <a:t>Bianca has a bee sting allergy</a:t>
            </a:r>
          </a:p>
          <a:p>
            <a:pPr marL="312705" indent="-312705" defTabSz="896111">
              <a:lnSpc>
                <a:spcPct val="90000"/>
              </a:lnSpc>
              <a:spcBef>
                <a:spcPts val="600"/>
              </a:spcBef>
              <a:buChar char="▪"/>
              <a:defRPr sz="2842"/>
            </a:pPr>
            <a:r>
              <a:t>Her class is on a field trip</a:t>
            </a:r>
          </a:p>
          <a:p>
            <a:pPr marL="312705" indent="-312705" defTabSz="896111">
              <a:lnSpc>
                <a:spcPct val="90000"/>
              </a:lnSpc>
              <a:spcBef>
                <a:spcPts val="600"/>
              </a:spcBef>
              <a:buChar char="▪"/>
              <a:defRPr sz="2842"/>
            </a:pPr>
            <a:r>
              <a:t>She tells the teacher that she was stung – </a:t>
            </a:r>
          </a:p>
          <a:p>
            <a:pPr marL="626967" lvl="1" indent="-267588" defTabSz="896111">
              <a:lnSpc>
                <a:spcPct val="90000"/>
              </a:lnSpc>
              <a:spcBef>
                <a:spcPts val="400"/>
              </a:spcBef>
              <a:buClr>
                <a:srgbClr val="00538E"/>
              </a:buClr>
              <a:buChar char="▪"/>
              <a:defRPr sz="2352"/>
            </a:pPr>
            <a:r>
              <a:t>The teacher sees that she is </a:t>
            </a:r>
          </a:p>
          <a:p>
            <a:pPr marL="0" lvl="2" indent="672084" defTabSz="896111">
              <a:lnSpc>
                <a:spcPct val="90000"/>
              </a:lnSpc>
              <a:spcBef>
                <a:spcPts val="400"/>
              </a:spcBef>
              <a:buSzTx/>
              <a:buNone/>
              <a:defRPr sz="2352"/>
            </a:pPr>
            <a:r>
              <a:t>pale and can hear that she is</a:t>
            </a:r>
          </a:p>
          <a:p>
            <a:pPr marL="0" lvl="2" indent="672084" defTabSz="896111">
              <a:lnSpc>
                <a:spcPct val="90000"/>
              </a:lnSpc>
              <a:spcBef>
                <a:spcPts val="400"/>
              </a:spcBef>
              <a:buSzTx/>
              <a:buNone/>
              <a:defRPr sz="2352"/>
            </a:pPr>
            <a:r>
              <a:t>wheezing</a:t>
            </a:r>
          </a:p>
          <a:p>
            <a:pPr marL="626967" lvl="1" indent="-267588" defTabSz="896111">
              <a:lnSpc>
                <a:spcPct val="90000"/>
              </a:lnSpc>
              <a:spcBef>
                <a:spcPts val="400"/>
              </a:spcBef>
              <a:buClr>
                <a:srgbClr val="00538E"/>
              </a:buClr>
              <a:buChar char="▪"/>
              <a:defRPr sz="2352"/>
            </a:pPr>
            <a:r>
              <a:t>Her tongue starts to swell,</a:t>
            </a:r>
          </a:p>
          <a:p>
            <a:pPr marL="267588" lvl="1" indent="91789" defTabSz="896111">
              <a:lnSpc>
                <a:spcPct val="90000"/>
              </a:lnSpc>
              <a:spcBef>
                <a:spcPts val="400"/>
              </a:spcBef>
              <a:buSzTx/>
              <a:buNone/>
              <a:defRPr sz="2352"/>
            </a:pPr>
            <a:r>
              <a:t>     she gasps for air</a:t>
            </a:r>
          </a:p>
          <a:p>
            <a:pPr marL="626967" lvl="1" indent="-267588" defTabSz="896111">
              <a:lnSpc>
                <a:spcPct val="90000"/>
              </a:lnSpc>
              <a:spcBef>
                <a:spcPts val="400"/>
              </a:spcBef>
              <a:buClr>
                <a:srgbClr val="00538E"/>
              </a:buClr>
              <a:buChar char="▪"/>
              <a:defRPr sz="2548"/>
            </a:pPr>
            <a:r>
              <a:t>Bianca is experiencing </a:t>
            </a:r>
          </a:p>
          <a:p>
            <a:pPr marL="312705" indent="-312705" defTabSz="896111">
              <a:lnSpc>
                <a:spcPct val="90000"/>
              </a:lnSpc>
              <a:spcBef>
                <a:spcPts val="600"/>
              </a:spcBef>
              <a:buSzTx/>
              <a:buNone/>
              <a:defRPr sz="2842"/>
            </a:pPr>
            <a:r>
              <a:t> 	</a:t>
            </a:r>
            <a:r>
              <a:rPr sz="2548"/>
              <a:t>anaphylaxis</a:t>
            </a:r>
          </a:p>
        </p:txBody>
      </p:sp>
      <p:grpSp>
        <p:nvGrpSpPr>
          <p:cNvPr id="107" name="Group 107"/>
          <p:cNvGrpSpPr/>
          <p:nvPr/>
        </p:nvGrpSpPr>
        <p:grpSpPr>
          <a:xfrm>
            <a:off x="4952999" y="3657600"/>
            <a:ext cx="3619502" cy="2686061"/>
            <a:chOff x="0" y="0"/>
            <a:chExt cx="3619500" cy="2686060"/>
          </a:xfrm>
        </p:grpSpPr>
        <p:pic>
          <p:nvPicPr>
            <p:cNvPr id="105" name="pretty face.jpg" descr="pretty face">
              <a:hlinkClick r:id="rId2"/>
            </p:cNvPr>
            <p:cNvPicPr>
              <a:picLocks noChangeAspect="1"/>
            </p:cNvPicPr>
            <p:nvPr/>
          </p:nvPicPr>
          <p:blipFill>
            <a:blip r:embed="rId3" cstate="print"/>
            <a:stretch>
              <a:fillRect/>
            </a:stretch>
          </p:blipFill>
          <p:spPr>
            <a:xfrm>
              <a:off x="304800" y="0"/>
              <a:ext cx="3314701" cy="2209801"/>
            </a:xfrm>
            <a:prstGeom prst="rect">
              <a:avLst/>
            </a:prstGeom>
            <a:ln w="57150" cap="flat">
              <a:solidFill>
                <a:srgbClr val="75A3D1"/>
              </a:solidFill>
              <a:prstDash val="solid"/>
              <a:round/>
            </a:ln>
            <a:effectLst>
              <a:outerShdw blurRad="50800" dist="38100" dir="2700000" rotWithShape="0">
                <a:srgbClr val="000000">
                  <a:alpha val="39999"/>
                </a:srgbClr>
              </a:outerShdw>
            </a:effectLst>
          </p:spPr>
        </p:pic>
        <p:sp>
          <p:nvSpPr>
            <p:cNvPr id="106" name="Shape 106"/>
            <p:cNvSpPr/>
            <p:nvPr/>
          </p:nvSpPr>
          <p:spPr>
            <a:xfrm>
              <a:off x="0" y="1981200"/>
              <a:ext cx="1752600" cy="704861"/>
            </a:xfrm>
            <a:prstGeom prst="rect">
              <a:avLst/>
            </a:prstGeom>
            <a:solidFill>
              <a:srgbClr val="FFFFFF"/>
            </a:solidFill>
            <a:ln w="38100" cap="flat">
              <a:solidFill>
                <a:srgbClr val="CC0000"/>
              </a:solidFill>
              <a:prstDash val="solid"/>
              <a:round/>
            </a:ln>
            <a:effectLst>
              <a:outerShdw blurRad="50800" dist="38100" dir="2700000" rotWithShape="0">
                <a:srgbClr val="000000">
                  <a:alpha val="39999"/>
                </a:srgbClr>
              </a:outerShdw>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lvl1pPr>
                <a:spcBef>
                  <a:spcPts val="2400"/>
                </a:spcBef>
                <a:defRPr sz="4000" i="1">
                  <a:latin typeface="Cambria"/>
                  <a:ea typeface="Cambria"/>
                  <a:cs typeface="Cambria"/>
                  <a:sym typeface="Cambria"/>
                </a:defRPr>
              </a:lvl1pPr>
            </a:lstStyle>
            <a:p>
              <a:r>
                <a:t>Bianca</a:t>
              </a:r>
            </a:p>
          </p:txBody>
        </p:sp>
      </p:gr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You have moments to react</a:t>
            </a:r>
          </a:p>
        </p:txBody>
      </p:sp>
      <p:sp>
        <p:nvSpPr>
          <p:cNvPr id="110" name="Shape 110"/>
          <p:cNvSpPr>
            <a:spLocks noGrp="1"/>
          </p:cNvSpPr>
          <p:nvPr>
            <p:ph type="body" idx="4294967295"/>
          </p:nvPr>
        </p:nvSpPr>
        <p:spPr>
          <a:xfrm>
            <a:off x="612775" y="1600200"/>
            <a:ext cx="8153400" cy="4495800"/>
          </a:xfrm>
          <a:prstGeom prst="rect">
            <a:avLst/>
          </a:prstGeom>
          <a:extLst>
            <a:ext uri="{C572A759-6A51-4108-AA02-DFA0A04FC94B}">
              <ma14:wrappingTextBoxFlag xmlns="" xmlns:ma14="http://schemas.microsoft.com/office/mac/drawingml/2011/main" val="1"/>
            </a:ext>
          </a:extLst>
        </p:spPr>
        <p:txBody>
          <a:bodyPr>
            <a:normAutofit/>
          </a:bodyPr>
          <a:lstStyle/>
          <a:p>
            <a:pPr marL="296751" indent="-296751" defTabSz="850391">
              <a:spcBef>
                <a:spcPts val="600"/>
              </a:spcBef>
              <a:buChar char="▪"/>
              <a:defRPr sz="2697"/>
            </a:pPr>
            <a:r>
              <a:t>Bianca is having a life-threatening allergic reaction</a:t>
            </a:r>
          </a:p>
          <a:p>
            <a:pPr marL="296751" indent="-296751" defTabSz="850391">
              <a:spcBef>
                <a:spcPts val="600"/>
              </a:spcBef>
              <a:buChar char="▪"/>
              <a:defRPr sz="2697"/>
            </a:pPr>
            <a:r>
              <a:t>Without prompt treatment with a drug called epinephrine, Bianca could die within minutes</a:t>
            </a:r>
          </a:p>
          <a:p>
            <a:pPr marL="296751" indent="-296751" defTabSz="850391">
              <a:spcBef>
                <a:spcPts val="600"/>
              </a:spcBef>
              <a:buChar char="▪"/>
              <a:defRPr sz="2697"/>
            </a:pPr>
            <a:endParaRPr/>
          </a:p>
          <a:p>
            <a:pPr marL="296751" indent="-296751" defTabSz="850391">
              <a:spcBef>
                <a:spcPts val="600"/>
              </a:spcBef>
              <a:buChar char="▪"/>
              <a:defRPr sz="2697">
                <a:solidFill>
                  <a:srgbClr val="C00000"/>
                </a:solidFill>
                <a:latin typeface="Segoe Print"/>
                <a:ea typeface="Segoe Print"/>
                <a:cs typeface="Segoe Print"/>
                <a:sym typeface="Segoe Print"/>
              </a:defRPr>
            </a:pPr>
            <a:r>
              <a:t>Do you know what to do?</a:t>
            </a:r>
          </a:p>
          <a:p>
            <a:pPr marL="296751" indent="-296751" defTabSz="850391">
              <a:spcBef>
                <a:spcPts val="600"/>
              </a:spcBef>
              <a:buSzTx/>
              <a:buNone/>
              <a:defRPr sz="2697">
                <a:solidFill>
                  <a:srgbClr val="C00000"/>
                </a:solidFill>
                <a:latin typeface="Segoe Print"/>
                <a:ea typeface="Segoe Print"/>
                <a:cs typeface="Segoe Print"/>
                <a:sym typeface="Segoe Print"/>
              </a:defRPr>
            </a:pPr>
            <a:endParaRPr/>
          </a:p>
          <a:p>
            <a:pPr marL="296751" indent="-296751" defTabSz="850391">
              <a:spcBef>
                <a:spcPts val="600"/>
              </a:spcBef>
              <a:buChar char="▪"/>
              <a:defRPr sz="2697" b="1">
                <a:solidFill>
                  <a:srgbClr val="C00000"/>
                </a:solidFill>
                <a:latin typeface="Segoe Print"/>
                <a:ea typeface="Segoe Print"/>
                <a:cs typeface="Segoe Print"/>
                <a:sym typeface="Segoe Print"/>
              </a:defRPr>
            </a:pPr>
            <a:r>
              <a:t>Do you know how to give epinephrine?</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idx="4294967295"/>
          </p:nvPr>
        </p:nvSpPr>
        <p:spPr>
          <a:xfrm>
            <a:off x="990600" y="838200"/>
            <a:ext cx="6934200" cy="2438400"/>
          </a:xfrm>
          <a:prstGeom prst="rect">
            <a:avLst/>
          </a:prstGeom>
          <a:extLst>
            <a:ext uri="{C572A759-6A51-4108-AA02-DFA0A04FC94B}">
              <ma14:wrappingTextBoxFlag xmlns="" xmlns:ma14="http://schemas.microsoft.com/office/mac/drawingml/2011/main" val="1"/>
            </a:ext>
          </a:extLst>
        </p:spPr>
        <p:txBody>
          <a:bodyPr anchor="b">
            <a:normAutofit/>
          </a:bodyPr>
          <a:lstStyle>
            <a:lvl1pPr algn="ctr">
              <a:defRPr>
                <a:solidFill>
                  <a:srgbClr val="00538E"/>
                </a:solidFill>
              </a:defRPr>
            </a:lvl1pPr>
          </a:lstStyle>
          <a:p>
            <a:r>
              <a:t>BE EMPOWERED TO SAVE A LIFE - </a:t>
            </a:r>
          </a:p>
        </p:txBody>
      </p:sp>
      <p:pic>
        <p:nvPicPr>
          <p:cNvPr id="113" name="image.jpg"/>
          <p:cNvPicPr>
            <a:picLocks noChangeAspect="1"/>
          </p:cNvPicPr>
          <p:nvPr/>
        </p:nvPicPr>
        <p:blipFill>
          <a:blip r:embed="rId2" cstate="print"/>
          <a:stretch>
            <a:fillRect/>
          </a:stretch>
        </p:blipFill>
        <p:spPr>
          <a:xfrm>
            <a:off x="2667000" y="3505200"/>
            <a:ext cx="3581400" cy="2371725"/>
          </a:xfrm>
          <a:prstGeom prst="rect">
            <a:avLst/>
          </a:prstGeom>
          <a:ln w="12700">
            <a:miter lim="400000"/>
          </a:ln>
          <a:effectLst>
            <a:outerShdw blurRad="292100" dist="139700" dir="2700000" rotWithShape="0">
              <a:srgbClr val="333333">
                <a:alpha val="64999"/>
              </a:srgbClr>
            </a:outerShdw>
          </a:effectLst>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Objectives</a:t>
            </a:r>
          </a:p>
        </p:txBody>
      </p:sp>
      <p:sp>
        <p:nvSpPr>
          <p:cNvPr id="116" name="Shape 116"/>
          <p:cNvSpPr>
            <a:spLocks noGrp="1"/>
          </p:cNvSpPr>
          <p:nvPr>
            <p:ph type="body" idx="4294967295"/>
          </p:nvPr>
        </p:nvSpPr>
        <p:spPr>
          <a:xfrm>
            <a:off x="612775" y="2133600"/>
            <a:ext cx="8153400" cy="3962400"/>
          </a:xfrm>
          <a:prstGeom prst="rect">
            <a:avLst/>
          </a:prstGeom>
          <a:extLst>
            <a:ext uri="{C572A759-6A51-4108-AA02-DFA0A04FC94B}">
              <ma14:wrappingTextBoxFlag xmlns="" xmlns:ma14="http://schemas.microsoft.com/office/mac/drawingml/2011/main" val="1"/>
            </a:ext>
          </a:extLst>
        </p:spPr>
        <p:txBody>
          <a:bodyPr>
            <a:normAutofit/>
          </a:bodyPr>
          <a:lstStyle/>
          <a:p>
            <a:pPr marL="296751" indent="-296751" defTabSz="850391">
              <a:lnSpc>
                <a:spcPct val="90000"/>
              </a:lnSpc>
              <a:spcBef>
                <a:spcPts val="600"/>
              </a:spcBef>
              <a:buChar char="▪"/>
              <a:defRPr sz="2697"/>
            </a:pPr>
            <a:r>
              <a:t>Learn the</a:t>
            </a:r>
            <a:r>
              <a:rPr sz="2604"/>
              <a:t> </a:t>
            </a:r>
            <a:r>
              <a:t>signs and symptoms of anaphylaxis</a:t>
            </a:r>
            <a:endParaRPr sz="2232"/>
          </a:p>
          <a:p>
            <a:pPr marL="296751" indent="-296751" defTabSz="850391">
              <a:lnSpc>
                <a:spcPct val="90000"/>
              </a:lnSpc>
              <a:spcBef>
                <a:spcPts val="600"/>
              </a:spcBef>
              <a:buChar char="▪"/>
              <a:defRPr sz="2697"/>
            </a:pPr>
            <a:r>
              <a:t>Have the skills to administer an epinephrine auto-injector</a:t>
            </a:r>
            <a:endParaRPr sz="2232"/>
          </a:p>
          <a:p>
            <a:pPr marL="296751" indent="-296751" defTabSz="850391">
              <a:lnSpc>
                <a:spcPct val="90000"/>
              </a:lnSpc>
              <a:spcBef>
                <a:spcPts val="600"/>
              </a:spcBef>
              <a:buChar char="▪"/>
              <a:defRPr sz="2697"/>
            </a:pPr>
            <a:r>
              <a:t>Review the use of an Emergency Care Plan in responding to a student health emergency</a:t>
            </a:r>
          </a:p>
          <a:p>
            <a:pPr marL="296751" indent="-296751" defTabSz="850391">
              <a:lnSpc>
                <a:spcPct val="90000"/>
              </a:lnSpc>
              <a:spcBef>
                <a:spcPts val="600"/>
              </a:spcBef>
              <a:buChar char="▪"/>
              <a:defRPr sz="2697"/>
            </a:pPr>
            <a:endParaRPr/>
          </a:p>
          <a:p>
            <a:pPr marL="296751" indent="-296751" algn="ctr" defTabSz="850391">
              <a:lnSpc>
                <a:spcPct val="90000"/>
              </a:lnSpc>
              <a:spcBef>
                <a:spcPts val="600"/>
              </a:spcBef>
              <a:buSzTx/>
              <a:buNone/>
              <a:defRPr sz="2697">
                <a:solidFill>
                  <a:srgbClr val="C00000"/>
                </a:solidFill>
                <a:latin typeface="Segoe Print"/>
                <a:ea typeface="Segoe Print"/>
                <a:cs typeface="Segoe Print"/>
                <a:sym typeface="Segoe Print"/>
              </a:defRPr>
            </a:pPr>
            <a:r>
              <a:t>Learn to save the life of a child like Bianca!</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idx="4294967295"/>
          </p:nvPr>
        </p:nvSpPr>
        <p:spPr>
          <a:xfrm>
            <a:off x="1371600" y="1600200"/>
            <a:ext cx="7620000" cy="990600"/>
          </a:xfrm>
          <a:prstGeom prst="rect">
            <a:avLst/>
          </a:prstGeom>
          <a:extLst>
            <a:ext uri="{C572A759-6A51-4108-AA02-DFA0A04FC94B}">
              <ma14:wrappingTextBoxFlag xmlns="" xmlns:ma14="http://schemas.microsoft.com/office/mac/drawingml/2011/main" val="1"/>
            </a:ext>
          </a:extLst>
        </p:spPr>
        <p:txBody>
          <a:bodyPr>
            <a:normAutofit/>
          </a:bodyPr>
          <a:lstStyle>
            <a:lvl1pPr>
              <a:defRPr>
                <a:solidFill>
                  <a:srgbClr val="FFFFFF"/>
                </a:solidFill>
              </a:defRPr>
            </a:lvl1pPr>
          </a:lstStyle>
          <a:p>
            <a:r>
              <a:rPr dirty="0"/>
              <a:t>What is Anaphylaxis?</a:t>
            </a:r>
          </a:p>
        </p:txBody>
      </p:sp>
      <p:pic>
        <p:nvPicPr>
          <p:cNvPr id="119" name="image.png"/>
          <p:cNvPicPr>
            <a:picLocks noChangeAspect="1"/>
          </p:cNvPicPr>
          <p:nvPr/>
        </p:nvPicPr>
        <p:blipFill>
          <a:blip r:embed="rId2" cstate="print"/>
          <a:stretch>
            <a:fillRect/>
          </a:stretch>
        </p:blipFill>
        <p:spPr>
          <a:xfrm>
            <a:off x="1517650" y="2670175"/>
            <a:ext cx="6115050" cy="4059238"/>
          </a:xfrm>
          <a:prstGeom prst="rect">
            <a:avLst/>
          </a:prstGeom>
          <a:ln w="12700">
            <a:miter lim="400000"/>
          </a:ln>
        </p:spPr>
      </p:pic>
      <p:pic>
        <p:nvPicPr>
          <p:cNvPr id="120" name="image.jpg"/>
          <p:cNvPicPr>
            <a:picLocks noChangeAspect="1"/>
          </p:cNvPicPr>
          <p:nvPr/>
        </p:nvPicPr>
        <p:blipFill>
          <a:blip r:embed="rId3" cstate="print"/>
          <a:stretch>
            <a:fillRect/>
          </a:stretch>
        </p:blipFill>
        <p:spPr>
          <a:xfrm>
            <a:off x="7620000" y="228600"/>
            <a:ext cx="1295400" cy="1295400"/>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idx="4294967295"/>
          </p:nvPr>
        </p:nvSpPr>
        <p:spPr>
          <a:xfrm>
            <a:off x="612775" y="228600"/>
            <a:ext cx="8153400" cy="990600"/>
          </a:xfrm>
          <a:prstGeom prst="rect">
            <a:avLst/>
          </a:prstGeom>
          <a:extLst>
            <a:ext uri="{C572A759-6A51-4108-AA02-DFA0A04FC94B}">
              <ma14:wrappingTextBoxFlag xmlns="" xmlns:ma14="http://schemas.microsoft.com/office/mac/drawingml/2011/main" val="1"/>
            </a:ext>
          </a:extLst>
        </p:spPr>
        <p:txBody>
          <a:bodyPr>
            <a:normAutofit/>
          </a:bodyPr>
          <a:lstStyle/>
          <a:p>
            <a:r>
              <a:t>What is an allergic reaction?</a:t>
            </a:r>
          </a:p>
        </p:txBody>
      </p:sp>
      <p:sp>
        <p:nvSpPr>
          <p:cNvPr id="123" name="Shape 123"/>
          <p:cNvSpPr>
            <a:spLocks noGrp="1"/>
          </p:cNvSpPr>
          <p:nvPr>
            <p:ph type="body" idx="4294967295"/>
          </p:nvPr>
        </p:nvSpPr>
        <p:spPr>
          <a:xfrm>
            <a:off x="612775" y="1600200"/>
            <a:ext cx="8153400" cy="5105400"/>
          </a:xfrm>
          <a:prstGeom prst="rect">
            <a:avLst/>
          </a:prstGeom>
          <a:extLst>
            <a:ext uri="{C572A759-6A51-4108-AA02-DFA0A04FC94B}">
              <ma14:wrappingTextBoxFlag xmlns="" xmlns:ma14="http://schemas.microsoft.com/office/mac/drawingml/2011/main" val="1"/>
            </a:ext>
          </a:extLst>
        </p:spPr>
        <p:txBody>
          <a:bodyPr>
            <a:normAutofit/>
          </a:bodyPr>
          <a:lstStyle/>
          <a:p>
            <a:pPr marL="290369" indent="-290369" defTabSz="832104">
              <a:spcBef>
                <a:spcPts val="600"/>
              </a:spcBef>
              <a:buChar char="▪"/>
              <a:defRPr sz="2639"/>
            </a:pPr>
            <a:r>
              <a:t>An allergy occurs when the immune system mistakenly attacks a food protein or normally harmless substance – it perceives the food or substance as a harmful or foreign one</a:t>
            </a:r>
          </a:p>
          <a:p>
            <a:pPr marL="290369" indent="-290369" defTabSz="832104">
              <a:spcBef>
                <a:spcPts val="600"/>
              </a:spcBef>
              <a:buChar char="▪"/>
              <a:defRPr sz="2639"/>
            </a:pPr>
            <a:r>
              <a:t>Exposure to the offending food or allergen may trigger the sudden release of chemicals, including histamine, resulting in symptoms of an allergic reaction</a:t>
            </a:r>
          </a:p>
          <a:p>
            <a:pPr marL="290369" indent="-290369" defTabSz="832104">
              <a:spcBef>
                <a:spcPts val="600"/>
              </a:spcBef>
              <a:buChar char="▪"/>
              <a:defRPr sz="2639"/>
            </a:pPr>
            <a:r>
              <a:t>The symptoms may be mild or severe – may progress over minutes or hours</a:t>
            </a:r>
          </a:p>
          <a:p>
            <a:pPr marL="290369" indent="-290369" algn="r" defTabSz="832104">
              <a:spcBef>
                <a:spcPts val="600"/>
              </a:spcBef>
              <a:buSzTx/>
              <a:buNone/>
              <a:defRPr sz="1274" b="1">
                <a:latin typeface="Segoe UI Semibold"/>
                <a:ea typeface="Segoe UI Semibold"/>
                <a:cs typeface="Segoe UI Semibold"/>
                <a:sym typeface="Segoe UI Semibold"/>
              </a:defRPr>
            </a:pPr>
            <a:r>
              <a:t>FARE, 2015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
      <p:transition spd="med">
        <p:fade/>
      </p:transition>
    </mc:Fallback>
  </mc:AlternateContent>
</p:sld>
</file>

<file path=ppt/theme/theme1.xml><?xml version="1.0" encoding="utf-8"?>
<a:theme xmlns:a="http://schemas.openxmlformats.org/drawingml/2006/main" name="Median">
  <a:themeElements>
    <a:clrScheme name="Median">
      <a:dk1>
        <a:srgbClr val="000000"/>
      </a:dk1>
      <a:lt1>
        <a:srgbClr val="FFFFFF"/>
      </a:lt1>
      <a:dk2>
        <a:srgbClr val="A7A7A7"/>
      </a:dk2>
      <a:lt2>
        <a:srgbClr val="535353"/>
      </a:lt2>
      <a:accent1>
        <a:srgbClr val="B3152C"/>
      </a:accent1>
      <a:accent2>
        <a:srgbClr val="88B0D8"/>
      </a:accent2>
      <a:accent3>
        <a:srgbClr val="9BBB59"/>
      </a:accent3>
      <a:accent4>
        <a:srgbClr val="8064A2"/>
      </a:accent4>
      <a:accent5>
        <a:srgbClr val="4BACC6"/>
      </a:accent5>
      <a:accent6>
        <a:srgbClr val="F79646"/>
      </a:accent6>
      <a:hlink>
        <a:srgbClr val="0000FF"/>
      </a:hlink>
      <a:folHlink>
        <a:srgbClr val="FF00FF"/>
      </a:folHlink>
    </a:clrScheme>
    <a:fontScheme name="Median">
      <a:majorFont>
        <a:latin typeface="Helvetica"/>
        <a:ea typeface="Helvetica"/>
        <a:cs typeface="Helvetica"/>
      </a:majorFont>
      <a:minorFont>
        <a:latin typeface="Calibri"/>
        <a:ea typeface="Calibri"/>
        <a:cs typeface="Calibri"/>
      </a:minorFont>
    </a:fontScheme>
    <a:fmtScheme name="Medi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edian">
  <a:themeElements>
    <a:clrScheme name="Median">
      <a:dk1>
        <a:srgbClr val="000000"/>
      </a:dk1>
      <a:lt1>
        <a:srgbClr val="FFFFFF"/>
      </a:lt1>
      <a:dk2>
        <a:srgbClr val="A7A7A7"/>
      </a:dk2>
      <a:lt2>
        <a:srgbClr val="535353"/>
      </a:lt2>
      <a:accent1>
        <a:srgbClr val="B3152C"/>
      </a:accent1>
      <a:accent2>
        <a:srgbClr val="88B0D8"/>
      </a:accent2>
      <a:accent3>
        <a:srgbClr val="9BBB59"/>
      </a:accent3>
      <a:accent4>
        <a:srgbClr val="8064A2"/>
      </a:accent4>
      <a:accent5>
        <a:srgbClr val="4BACC6"/>
      </a:accent5>
      <a:accent6>
        <a:srgbClr val="F79646"/>
      </a:accent6>
      <a:hlink>
        <a:srgbClr val="0000FF"/>
      </a:hlink>
      <a:folHlink>
        <a:srgbClr val="FF00FF"/>
      </a:folHlink>
    </a:clrScheme>
    <a:fontScheme name="Median">
      <a:majorFont>
        <a:latin typeface="Helvetica"/>
        <a:ea typeface="Helvetica"/>
        <a:cs typeface="Helvetica"/>
      </a:majorFont>
      <a:minorFont>
        <a:latin typeface="Calibri"/>
        <a:ea typeface="Calibri"/>
        <a:cs typeface="Calibri"/>
      </a:minorFont>
    </a:fontScheme>
    <a:fmtScheme name="Medi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Segoe UI"/>
            <a:ea typeface="Segoe UI"/>
            <a:cs typeface="Segoe UI"/>
            <a:sym typeface="Segoe U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1488</TotalTime>
  <Words>2063</Words>
  <Application>Microsoft Macintosh PowerPoint</Application>
  <PresentationFormat>On-screen Show (4:3)</PresentationFormat>
  <Paragraphs>253</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Cambria</vt:lpstr>
      <vt:lpstr>Segoe Print</vt:lpstr>
      <vt:lpstr>Segoe UI</vt:lpstr>
      <vt:lpstr>Segoe UI Semibold</vt:lpstr>
      <vt:lpstr>Symbol</vt:lpstr>
      <vt:lpstr>Wingdings</vt:lpstr>
      <vt:lpstr>Median</vt:lpstr>
      <vt:lpstr>GET TRAINED©</vt:lpstr>
      <vt:lpstr>Get Trained 2021-2022 Updates</vt:lpstr>
      <vt:lpstr>PowerPoint Presentation</vt:lpstr>
      <vt:lpstr>What Would You Do?</vt:lpstr>
      <vt:lpstr>You have moments to react</vt:lpstr>
      <vt:lpstr>BE EMPOWERED TO SAVE A LIFE - </vt:lpstr>
      <vt:lpstr>Objectives</vt:lpstr>
      <vt:lpstr>What is Anaphylaxis?</vt:lpstr>
      <vt:lpstr>What is an allergic reaction?</vt:lpstr>
      <vt:lpstr>Allergic Reactions</vt:lpstr>
      <vt:lpstr>Allergic Reactions</vt:lpstr>
      <vt:lpstr>Anaphylaxis (“an-a-fi-LAK-sis”)</vt:lpstr>
      <vt:lpstr>Allergic Management</vt:lpstr>
      <vt:lpstr>Allergy Management</vt:lpstr>
      <vt:lpstr>Signs and Symptoms</vt:lpstr>
      <vt:lpstr>What does it look like?</vt:lpstr>
      <vt:lpstr>What does it look like?</vt:lpstr>
      <vt:lpstr>What does it look like?</vt:lpstr>
      <vt:lpstr>How will I know what to do?</vt:lpstr>
      <vt:lpstr>Allergy Action/Emergency Care Plan</vt:lpstr>
      <vt:lpstr>Epinephrine Administration</vt:lpstr>
      <vt:lpstr>Epinephrine</vt:lpstr>
      <vt:lpstr>Epinephrine Auto-Injectors</vt:lpstr>
      <vt:lpstr>General Auto-injector Instructions</vt:lpstr>
      <vt:lpstr>General Auto-injector Instructions</vt:lpstr>
      <vt:lpstr>Steps to Follow in an Emergency</vt:lpstr>
      <vt:lpstr>Steps to Follow in an Emergency</vt:lpstr>
      <vt:lpstr>Steps to Follow in an Emergency</vt:lpstr>
      <vt:lpstr>Document and Debrief </vt:lpstr>
      <vt:lpstr>You Can Do It!</vt:lpstr>
      <vt:lpstr>YOU'VE BEEN EMPOWERED TO SAVE A LIFE! </vt:lpstr>
      <vt:lpstr>PowerPoint Presentation</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TRAINED©</dc:title>
  <dc:creator>Donna Mazyck</dc:creator>
  <cp:lastModifiedBy>Microsoft Office User</cp:lastModifiedBy>
  <cp:revision>7</cp:revision>
  <dcterms:modified xsi:type="dcterms:W3CDTF">2022-05-03T16:05:30Z</dcterms:modified>
</cp:coreProperties>
</file>